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75" r:id="rId2"/>
    <p:sldId id="332" r:id="rId3"/>
    <p:sldId id="442" r:id="rId4"/>
    <p:sldId id="443" r:id="rId5"/>
    <p:sldId id="334" r:id="rId6"/>
    <p:sldId id="444" r:id="rId7"/>
    <p:sldId id="445" r:id="rId8"/>
    <p:sldId id="446" r:id="rId9"/>
    <p:sldId id="447" r:id="rId10"/>
    <p:sldId id="448" r:id="rId11"/>
    <p:sldId id="449" r:id="rId12"/>
    <p:sldId id="450" r:id="rId13"/>
    <p:sldId id="459" r:id="rId14"/>
    <p:sldId id="460" r:id="rId15"/>
    <p:sldId id="46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BF5955"/>
    <a:srgbClr val="A80000"/>
    <a:srgbClr val="99CC00"/>
    <a:srgbClr val="66FF33"/>
    <a:srgbClr val="1F3A59"/>
    <a:srgbClr val="052547"/>
    <a:srgbClr val="50667E"/>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81" d="100"/>
          <a:sy n="81" d="100"/>
        </p:scale>
        <p:origin x="48" y="211"/>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2023/11/7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2023/11/7</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2023/11/7</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6.xml"/><Relationship Id="rId6" Type="http://schemas.openxmlformats.org/officeDocument/2006/relationships/oleObject" Target="../embeddings/oleObject6.bin"/><Relationship Id="rId5" Type="http://schemas.openxmlformats.org/officeDocument/2006/relationships/image" Target="../media/image14.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2</a:t>
            </a:r>
            <a:r>
              <a:rPr kumimoji="1" lang="zh-CN" altLang="en-US" sz="4400" b="1" dirty="0">
                <a:solidFill>
                  <a:schemeClr val="bg1"/>
                </a:solidFill>
                <a:effectLst>
                  <a:outerShdw blurRad="50800" dist="38100" dir="5400000" algn="t" rotWithShape="0">
                    <a:prstClr val="black">
                      <a:alpha val="40000"/>
                    </a:prstClr>
                  </a:outerShdw>
                </a:effectLst>
              </a:rPr>
              <a:t>章</a:t>
            </a:r>
            <a:r>
              <a:rPr kumimoji="1" lang="en-US" altLang="zh-CN" sz="4400" b="1" dirty="0">
                <a:solidFill>
                  <a:schemeClr val="bg1"/>
                </a:solidFill>
                <a:effectLst>
                  <a:outerShdw blurRad="50800" dist="38100" dir="5400000" algn="t" rotWithShape="0">
                    <a:prstClr val="black">
                      <a:alpha val="40000"/>
                    </a:prstClr>
                  </a:outerShdw>
                </a:effectLst>
              </a:rPr>
              <a:t>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分治递归</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en-US" altLang="zh-CN" sz="2400" dirty="0"/>
              <a:t>1. </a:t>
            </a:r>
            <a:r>
              <a:rPr lang="zh-CN" altLang="en-US" sz="2400" dirty="0"/>
              <a:t>将</a:t>
            </a:r>
            <a:r>
              <a:rPr lang="en-US" altLang="zh-CN" sz="2400" dirty="0"/>
              <a:t>2</a:t>
            </a:r>
            <a:r>
              <a:rPr lang="zh-CN" altLang="en-US" sz="2400" dirty="0"/>
              <a:t>点经纬度转化为相应的弧度：</a:t>
            </a:r>
            <a:endParaRPr lang="en-US" altLang="zh-CN" sz="2400" dirty="0"/>
          </a:p>
          <a:p>
            <a:pPr algn="l">
              <a:lnSpc>
                <a:spcPct val="125000"/>
              </a:lnSpc>
              <a:spcBef>
                <a:spcPts val="600"/>
              </a:spcBef>
            </a:pPr>
            <a:endParaRPr lang="en-US" altLang="zh-CN" sz="2400" dirty="0"/>
          </a:p>
          <a:p>
            <a:pPr algn="l">
              <a:lnSpc>
                <a:spcPct val="125000"/>
              </a:lnSpc>
              <a:spcBef>
                <a:spcPts val="600"/>
              </a:spcBef>
            </a:pPr>
            <a:endParaRPr lang="en-US" altLang="zh-CN" sz="2400" dirty="0"/>
          </a:p>
          <a:p>
            <a:pPr marL="342900" indent="-342900" algn="l">
              <a:lnSpc>
                <a:spcPct val="125000"/>
              </a:lnSpc>
              <a:spcBef>
                <a:spcPts val="600"/>
              </a:spcBef>
              <a:buFont typeface="Wingdings" panose="05000000000000000000" pitchFamily="2" charset="2"/>
              <a:buChar char="l"/>
            </a:pPr>
            <a:r>
              <a:rPr lang="en-US" altLang="zh-CN" sz="2400" dirty="0"/>
              <a:t>2. </a:t>
            </a:r>
            <a:r>
              <a:rPr lang="zh-CN" altLang="en-US" sz="2400" dirty="0"/>
              <a:t>距离公式：</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小区标识</a:t>
            </a:r>
            <a:r>
              <a:rPr lang="en-US" altLang="zh-CN" sz="2400" dirty="0"/>
              <a:t>SECTOR_ID</a:t>
            </a: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342900" indent="-342900" algn="l">
              <a:lnSpc>
                <a:spcPct val="125000"/>
              </a:lnSpc>
              <a:spcBef>
                <a:spcPts val="600"/>
              </a:spcBef>
              <a:buFont typeface="Wingdings" panose="05000000000000000000" pitchFamily="2" charset="2"/>
              <a:buChar char="l"/>
            </a:pPr>
            <a:r>
              <a:rPr lang="zh-CN" altLang="en-US" sz="2400" dirty="0"/>
              <a:t>参数说明</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R</a:t>
            </a:r>
            <a:r>
              <a:rPr lang="zh-CN" altLang="en-US" sz="2400" dirty="0"/>
              <a:t>代表赤道半径   </a:t>
            </a:r>
            <a:r>
              <a:rPr lang="en-US" altLang="zh-CN" sz="2400" dirty="0"/>
              <a:t>Latitude:</a:t>
            </a:r>
            <a:r>
              <a:rPr lang="zh-CN" altLang="en-US" sz="2400" dirty="0"/>
              <a:t>纬度    </a:t>
            </a:r>
            <a:r>
              <a:rPr lang="en-US" altLang="zh-CN" sz="2400" dirty="0"/>
              <a:t>Longitude:</a:t>
            </a:r>
            <a:r>
              <a:rPr lang="zh-CN" altLang="en-US" sz="2400" dirty="0"/>
              <a:t>经度</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err="1"/>
              <a:t>RadLat</a:t>
            </a:r>
            <a:r>
              <a:rPr lang="zh-CN" altLang="en-US" sz="2400" dirty="0"/>
              <a:t>：纬度对应的弧度   </a:t>
            </a:r>
            <a:r>
              <a:rPr lang="en-US" altLang="zh-CN" sz="2400" dirty="0" err="1"/>
              <a:t>RadLon</a:t>
            </a:r>
            <a:r>
              <a:rPr lang="en-US" altLang="zh-CN" sz="2400" dirty="0"/>
              <a:t>:</a:t>
            </a:r>
            <a:r>
              <a:rPr lang="zh-CN" altLang="en-US" sz="2400" dirty="0"/>
              <a:t>经度对应的弧度</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463034191"/>
              </p:ext>
            </p:extLst>
          </p:nvPr>
        </p:nvGraphicFramePr>
        <p:xfrm>
          <a:off x="2404362" y="1907741"/>
          <a:ext cx="3509962" cy="428625"/>
        </p:xfrm>
        <a:graphic>
          <a:graphicData uri="http://schemas.openxmlformats.org/presentationml/2006/ole">
            <mc:AlternateContent xmlns:mc="http://schemas.openxmlformats.org/markup-compatibility/2006">
              <mc:Choice xmlns:v="urn:schemas-microsoft-com:vml" Requires="v">
                <p:oleObj name="Equation" r:id="rId2" imgW="1662978" imgH="177723" progId="Equation.DSMT4">
                  <p:embed/>
                </p:oleObj>
              </mc:Choice>
              <mc:Fallback>
                <p:oleObj name="Equation" r:id="rId2" imgW="1662978" imgH="177723"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362" y="1907741"/>
                        <a:ext cx="350996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1539929"/>
              </p:ext>
            </p:extLst>
          </p:nvPr>
        </p:nvGraphicFramePr>
        <p:xfrm>
          <a:off x="6333424" y="1907741"/>
          <a:ext cx="3857625" cy="488950"/>
        </p:xfrm>
        <a:graphic>
          <a:graphicData uri="http://schemas.openxmlformats.org/presentationml/2006/ole">
            <mc:AlternateContent xmlns:mc="http://schemas.openxmlformats.org/markup-compatibility/2006">
              <mc:Choice xmlns:v="urn:schemas-microsoft-com:vml" Requires="v">
                <p:oleObj name="Equation" r:id="rId4" imgW="1790700" imgH="203200" progId="Equation.DSMT4">
                  <p:embed/>
                </p:oleObj>
              </mc:Choice>
              <mc:Fallback>
                <p:oleObj name="Equation" r:id="rId4" imgW="1790700" imgH="203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424" y="1907741"/>
                        <a:ext cx="385762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64176571"/>
              </p:ext>
            </p:extLst>
          </p:nvPr>
        </p:nvGraphicFramePr>
        <p:xfrm>
          <a:off x="1011029" y="3771448"/>
          <a:ext cx="10804003" cy="1000125"/>
        </p:xfrm>
        <a:graphic>
          <a:graphicData uri="http://schemas.openxmlformats.org/presentationml/2006/ole">
            <mc:AlternateContent xmlns:mc="http://schemas.openxmlformats.org/markup-compatibility/2006">
              <mc:Choice xmlns:v="urn:schemas-microsoft-com:vml" Requires="v">
                <p:oleObj name="Equation" r:id="rId6" imgW="4064000" imgH="431800" progId="Equation.DSMT4">
                  <p:embed/>
                </p:oleObj>
              </mc:Choice>
              <mc:Fallback>
                <p:oleObj name="Equation" r:id="rId6" imgW="4064000" imgH="4318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029" y="3771448"/>
                        <a:ext cx="10804003" cy="10001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4062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根据两点经纬度求两点间距离代码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7"/>
          <p:cNvSpPr>
            <a:spLocks noGrp="1"/>
          </p:cNvSpPr>
          <p:nvPr>
            <p:ph idx="1"/>
          </p:nvPr>
        </p:nvSpPr>
        <p:spPr/>
        <p:txBody>
          <a:bodyPr/>
          <a:lstStyle/>
          <a:p>
            <a:pPr>
              <a:spcBef>
                <a:spcPct val="0"/>
              </a:spcBef>
            </a:pPr>
            <a:endParaRPr lang="en-US" altLang="zh-CN" dirty="0"/>
          </a:p>
          <a:p>
            <a:pPr>
              <a:spcBef>
                <a:spcPct val="0"/>
              </a:spcBef>
            </a:pPr>
            <a:r>
              <a:rPr lang="en-US" altLang="zh-CN" dirty="0"/>
              <a:t>        public </a:t>
            </a:r>
            <a:r>
              <a:rPr lang="en-US" altLang="zh-CN" dirty="0" err="1"/>
              <a:t>const</a:t>
            </a:r>
            <a:r>
              <a:rPr lang="en-US" altLang="zh-CN" dirty="0"/>
              <a:t> double EARTH_RADIUS = 6378.137;//</a:t>
            </a:r>
            <a:r>
              <a:rPr lang="zh-CN" altLang="en-US" dirty="0"/>
              <a:t>赤道半径</a:t>
            </a:r>
            <a:r>
              <a:rPr lang="en-US" altLang="zh-CN" dirty="0"/>
              <a:t>km</a:t>
            </a:r>
          </a:p>
          <a:p>
            <a:pPr>
              <a:spcBef>
                <a:spcPct val="0"/>
              </a:spcBef>
            </a:pPr>
            <a:r>
              <a:rPr lang="en-US" altLang="zh-CN" dirty="0"/>
              <a:t>        //</a:t>
            </a:r>
            <a:r>
              <a:rPr lang="zh-CN" altLang="en-US" dirty="0"/>
              <a:t>将对应的经纬度转化为弧度 </a:t>
            </a:r>
            <a:endParaRPr lang="en-US" altLang="zh-CN" dirty="0"/>
          </a:p>
          <a:p>
            <a:pPr>
              <a:spcBef>
                <a:spcPct val="0"/>
              </a:spcBef>
            </a:pPr>
            <a:r>
              <a:rPr lang="en-US" altLang="zh-CN" dirty="0"/>
              <a:t>        public static double rad(double </a:t>
            </a:r>
            <a:r>
              <a:rPr lang="en-US" altLang="zh-CN" dirty="0" err="1"/>
              <a:t>LatOrLon</a:t>
            </a:r>
            <a:r>
              <a:rPr lang="zh-CN" altLang="en-US" dirty="0"/>
              <a:t>）</a:t>
            </a:r>
            <a:endParaRPr lang="en-US" altLang="zh-CN" dirty="0"/>
          </a:p>
          <a:p>
            <a:pPr>
              <a:spcBef>
                <a:spcPct val="0"/>
              </a:spcBef>
            </a:pPr>
            <a:r>
              <a:rPr lang="zh-CN" altLang="en-US" dirty="0"/>
              <a:t>        </a:t>
            </a:r>
            <a:r>
              <a:rPr lang="en-US" altLang="zh-CN" dirty="0"/>
              <a:t>{</a:t>
            </a:r>
          </a:p>
          <a:p>
            <a:pPr>
              <a:spcBef>
                <a:spcPct val="0"/>
              </a:spcBef>
            </a:pPr>
            <a:r>
              <a:rPr lang="en-US" altLang="zh-CN" dirty="0"/>
              <a:t>            return     </a:t>
            </a:r>
            <a:r>
              <a:rPr lang="en-US" altLang="zh-CN" dirty="0" err="1"/>
              <a:t>LatOrLon</a:t>
            </a:r>
            <a:r>
              <a:rPr lang="en-US" altLang="zh-CN" dirty="0"/>
              <a:t> * </a:t>
            </a:r>
            <a:r>
              <a:rPr lang="en-US" altLang="zh-CN" dirty="0" err="1"/>
              <a:t>Math.PI</a:t>
            </a:r>
            <a:r>
              <a:rPr lang="en-US" altLang="zh-CN" dirty="0"/>
              <a:t> / 180.0;</a:t>
            </a:r>
          </a:p>
          <a:p>
            <a:pPr>
              <a:spcBef>
                <a:spcPct val="0"/>
              </a:spcBef>
            </a:pPr>
            <a:r>
              <a:rPr lang="zh-CN" altLang="en-US" dirty="0"/>
              <a:t>        </a:t>
            </a:r>
            <a:r>
              <a:rPr lang="en-US" altLang="zh-CN" dirty="0"/>
              <a:t>}</a:t>
            </a:r>
          </a:p>
          <a:p>
            <a:pPr>
              <a:spcBef>
                <a:spcPct val="0"/>
              </a:spcBef>
            </a:pPr>
            <a:r>
              <a:rPr lang="en-US" altLang="zh-CN" dirty="0"/>
              <a:t>        /// &lt;summary&gt;</a:t>
            </a:r>
          </a:p>
          <a:p>
            <a:pPr>
              <a:spcBef>
                <a:spcPct val="0"/>
              </a:spcBef>
            </a:pPr>
            <a:r>
              <a:rPr lang="en-US" altLang="zh-CN" dirty="0"/>
              <a:t>        /// </a:t>
            </a:r>
            <a:r>
              <a:rPr lang="zh-CN" altLang="en-US" dirty="0"/>
              <a:t>利用两点的经纬度求两点的距离</a:t>
            </a:r>
          </a:p>
          <a:p>
            <a:pPr>
              <a:spcBef>
                <a:spcPct val="0"/>
              </a:spcBef>
            </a:pPr>
            <a:r>
              <a:rPr lang="zh-CN" altLang="en-US" dirty="0"/>
              <a:t>        </a:t>
            </a:r>
            <a:r>
              <a:rPr lang="en-US" altLang="zh-CN" dirty="0"/>
              <a:t>/// &lt;/summary&gt;</a:t>
            </a:r>
          </a:p>
          <a:p>
            <a:pPr>
              <a:spcBef>
                <a:spcPct val="0"/>
              </a:spcBef>
            </a:pPr>
            <a:r>
              <a:rPr lang="en-US" altLang="zh-CN" dirty="0"/>
              <a:t>        /// &lt;</a:t>
            </a:r>
            <a:r>
              <a:rPr lang="en-US" altLang="zh-CN" dirty="0" err="1"/>
              <a:t>param</a:t>
            </a:r>
            <a:r>
              <a:rPr lang="en-US" altLang="zh-CN" dirty="0"/>
              <a:t> name="lng1"&gt;</a:t>
            </a:r>
            <a:r>
              <a:rPr lang="zh-CN" altLang="en-US" dirty="0"/>
              <a:t>第一个点的经度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name="lat1"&gt;</a:t>
            </a:r>
            <a:r>
              <a:rPr lang="zh-CN" altLang="en-US" dirty="0"/>
              <a:t>第一个点的纬度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name="lng2"&gt;</a:t>
            </a:r>
            <a:r>
              <a:rPr lang="zh-CN" altLang="en-US" dirty="0"/>
              <a:t>第二个点的经度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name="lat2"&gt;</a:t>
            </a:r>
            <a:r>
              <a:rPr lang="zh-CN" altLang="en-US" dirty="0"/>
              <a:t>第二个点的纬度</a:t>
            </a:r>
            <a:r>
              <a:rPr lang="en-US" altLang="zh-CN" dirty="0"/>
              <a:t>&lt;/</a:t>
            </a:r>
            <a:r>
              <a:rPr lang="en-US" altLang="zh-CN" dirty="0" err="1"/>
              <a:t>param</a:t>
            </a:r>
            <a:r>
              <a:rPr lang="en-US" altLang="zh-CN" dirty="0"/>
              <a:t>&gt;</a:t>
            </a:r>
          </a:p>
          <a:p>
            <a:pPr>
              <a:spcBef>
                <a:spcPct val="0"/>
              </a:spcBef>
            </a:pPr>
            <a:r>
              <a:rPr lang="en-US" altLang="zh-CN" dirty="0"/>
              <a:t>        /// &lt;returns&gt;</a:t>
            </a:r>
            <a:r>
              <a:rPr lang="zh-CN" altLang="en-US" dirty="0"/>
              <a:t>两点距离</a:t>
            </a:r>
            <a:r>
              <a:rPr lang="en-US" altLang="zh-CN" dirty="0"/>
              <a:t>(m)&lt;/returns&gt;</a:t>
            </a:r>
          </a:p>
          <a:p>
            <a:pPr>
              <a:spcBef>
                <a:spcPct val="0"/>
              </a:spcBef>
            </a:pPr>
            <a:r>
              <a:rPr lang="en-US" altLang="zh-CN" dirty="0"/>
              <a:t>        public static double GetDistance2(double lng1, double lat1, double lng2, double lat2)</a:t>
            </a:r>
            <a:endParaRPr lang="zh-CN" altLang="en-US" dirty="0"/>
          </a:p>
          <a:p>
            <a:endParaRPr lang="zh-CN" altLang="en-US" dirty="0"/>
          </a:p>
        </p:txBody>
      </p:sp>
    </p:spTree>
    <p:extLst>
      <p:ext uri="{BB962C8B-B14F-4D97-AF65-F5344CB8AC3E}">
        <p14:creationId xmlns:p14="http://schemas.microsoft.com/office/powerpoint/2010/main" val="144257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根据两点经纬度求两点间距离代码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7"/>
          <p:cNvSpPr>
            <a:spLocks noGrp="1"/>
          </p:cNvSpPr>
          <p:nvPr>
            <p:ph idx="1"/>
          </p:nvPr>
        </p:nvSpPr>
        <p:spPr/>
        <p:txBody>
          <a:bodyPr>
            <a:normAutofit fontScale="92500" lnSpcReduction="20000"/>
          </a:bodyPr>
          <a:lstStyle/>
          <a:p>
            <a:r>
              <a:rPr lang="zh-CN" altLang="en-US" sz="2800" dirty="0"/>
              <a:t> </a:t>
            </a:r>
            <a:r>
              <a:rPr lang="en-US" altLang="zh-CN" sz="2800" dirty="0"/>
              <a:t>{</a:t>
            </a:r>
          </a:p>
          <a:p>
            <a:r>
              <a:rPr lang="en-US" altLang="zh-CN" sz="2800" dirty="0"/>
              <a:t>//</a:t>
            </a:r>
            <a:r>
              <a:rPr lang="zh-CN" altLang="en-US" sz="2800" dirty="0"/>
              <a:t>将对应的经纬度转化为弧度</a:t>
            </a:r>
            <a:endParaRPr lang="en-US" altLang="zh-CN" sz="2800" dirty="0"/>
          </a:p>
          <a:p>
            <a:r>
              <a:rPr lang="en-US" altLang="zh-CN" sz="2800" dirty="0"/>
              <a:t>            double radLat1 = rad(lat1);</a:t>
            </a:r>
          </a:p>
          <a:p>
            <a:r>
              <a:rPr lang="en-US" altLang="zh-CN" sz="2800" dirty="0"/>
              <a:t>            double radLat2 = rad(lat2);</a:t>
            </a:r>
          </a:p>
          <a:p>
            <a:r>
              <a:rPr lang="en-US" altLang="zh-CN" sz="2800" dirty="0"/>
              <a:t>            double radlng1 = rad(lng1);</a:t>
            </a:r>
          </a:p>
          <a:p>
            <a:r>
              <a:rPr lang="en-US" altLang="zh-CN" sz="2800" dirty="0"/>
              <a:t>            double radlng2 = rad(lng2);</a:t>
            </a:r>
          </a:p>
          <a:p>
            <a:r>
              <a:rPr lang="en-US" altLang="zh-CN" sz="2800" dirty="0"/>
              <a:t>//</a:t>
            </a:r>
            <a:r>
              <a:rPr lang="zh-CN" altLang="en-US" sz="2800" dirty="0"/>
              <a:t>利用正弦余弦公式求距离</a:t>
            </a:r>
            <a:endParaRPr lang="en-US" altLang="zh-CN" sz="2800" dirty="0"/>
          </a:p>
          <a:p>
            <a:r>
              <a:rPr lang="en-US" altLang="zh-CN" sz="2800" dirty="0"/>
              <a:t>            double s = </a:t>
            </a:r>
            <a:r>
              <a:rPr lang="en-US" altLang="zh-CN" sz="2800" dirty="0" err="1"/>
              <a:t>Math.Acos</a:t>
            </a:r>
            <a:r>
              <a:rPr lang="en-US" altLang="zh-CN" sz="2800" dirty="0"/>
              <a:t>(</a:t>
            </a:r>
            <a:r>
              <a:rPr lang="en-US" altLang="zh-CN" sz="2800" dirty="0" err="1"/>
              <a:t>Math.Cos</a:t>
            </a:r>
            <a:r>
              <a:rPr lang="en-US" altLang="zh-CN" sz="2800" dirty="0"/>
              <a:t>(radLat1) * </a:t>
            </a:r>
            <a:r>
              <a:rPr lang="en-US" altLang="zh-CN" sz="2800" dirty="0" err="1"/>
              <a:t>Math.Cos</a:t>
            </a:r>
            <a:r>
              <a:rPr lang="en-US" altLang="zh-CN" sz="2800" dirty="0"/>
              <a:t>(radLat2) * </a:t>
            </a:r>
            <a:r>
              <a:rPr lang="en-US" altLang="zh-CN" sz="2800" dirty="0" err="1"/>
              <a:t>Math.Cos</a:t>
            </a:r>
            <a:r>
              <a:rPr lang="en-US" altLang="zh-CN" sz="2800" dirty="0"/>
              <a:t>(radlng1 -    radlng2) + </a:t>
            </a:r>
            <a:r>
              <a:rPr lang="en-US" altLang="zh-CN" sz="2800" dirty="0" err="1"/>
              <a:t>Math.Sin</a:t>
            </a:r>
            <a:r>
              <a:rPr lang="en-US" altLang="zh-CN" sz="2800" dirty="0"/>
              <a:t>(radLat1) * </a:t>
            </a:r>
            <a:r>
              <a:rPr lang="en-US" altLang="zh-CN" sz="2800" dirty="0" err="1"/>
              <a:t>Math.Sin</a:t>
            </a:r>
            <a:r>
              <a:rPr lang="en-US" altLang="zh-CN" sz="2800" dirty="0"/>
              <a:t>(radLat2));</a:t>
            </a:r>
          </a:p>
          <a:p>
            <a:r>
              <a:rPr lang="en-US" altLang="zh-CN" sz="2800" dirty="0"/>
              <a:t>            s = s * EARTH_RADIUS;</a:t>
            </a:r>
          </a:p>
          <a:p>
            <a:r>
              <a:rPr lang="en-US" altLang="zh-CN" sz="2800" dirty="0"/>
              <a:t>            s = </a:t>
            </a:r>
            <a:r>
              <a:rPr lang="en-US" altLang="zh-CN" sz="2800" dirty="0" err="1"/>
              <a:t>Math.Round</a:t>
            </a:r>
            <a:r>
              <a:rPr lang="en-US" altLang="zh-CN" sz="2800" dirty="0"/>
              <a:t>(s * 1000,6);</a:t>
            </a:r>
          </a:p>
          <a:p>
            <a:r>
              <a:rPr lang="en-US" altLang="zh-CN" sz="2800" dirty="0"/>
              <a:t>            return    s;</a:t>
            </a:r>
          </a:p>
          <a:p>
            <a:r>
              <a:rPr lang="zh-CN" altLang="en-US" sz="2800" dirty="0"/>
              <a:t>        </a:t>
            </a:r>
            <a:r>
              <a:rPr lang="en-US" altLang="zh-CN" sz="2800" dirty="0"/>
              <a:t>}</a:t>
            </a:r>
            <a:endParaRPr lang="zh-CN" altLang="en-US" dirty="0"/>
          </a:p>
        </p:txBody>
      </p:sp>
    </p:spTree>
    <p:extLst>
      <p:ext uri="{BB962C8B-B14F-4D97-AF65-F5344CB8AC3E}">
        <p14:creationId xmlns:p14="http://schemas.microsoft.com/office/powerpoint/2010/main" val="105094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：线性时间选择</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36884" y="1064895"/>
            <a:ext cx="11531064" cy="5230027"/>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5000"/>
              </a:lnSpc>
              <a:spcBef>
                <a:spcPts val="600"/>
              </a:spcBef>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采用线性时间选择算法，根据基站</a:t>
            </a:r>
            <a:r>
              <a:rPr lang="en-US" altLang="zh-CN" sz="2400" dirty="0">
                <a:latin typeface="微软雅黑" panose="020B0503020204020204" pitchFamily="34" charset="-122"/>
                <a:ea typeface="微软雅黑" panose="020B0503020204020204" pitchFamily="34" charset="-122"/>
              </a:rPr>
              <a:t>k-</a:t>
            </a:r>
            <a:r>
              <a:rPr lang="en-US" altLang="zh-CN" sz="2400" dirty="0" err="1">
                <a:latin typeface="微软雅黑" panose="020B0503020204020204" pitchFamily="34" charset="-122"/>
                <a:ea typeface="微软雅黑" panose="020B0503020204020204" pitchFamily="34" charset="-122"/>
              </a:rPr>
              <a:t>dist</a:t>
            </a:r>
            <a:r>
              <a:rPr lang="zh-CN" altLang="en-US" sz="2400" dirty="0">
                <a:latin typeface="微软雅黑" panose="020B0503020204020204" pitchFamily="34" charset="-122"/>
                <a:ea typeface="微软雅黑" panose="020B0503020204020204" pitchFamily="34" charset="-122"/>
              </a:rPr>
              <a:t>距离，挑选出</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值最小的基站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第</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值第</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50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值最大的基站</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要求</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在排序主程序中设置全局变量，记录选择划分过程的</a:t>
            </a:r>
            <a:r>
              <a:rPr lang="zh-CN" altLang="en-US" sz="2400" b="1" dirty="0">
                <a:solidFill>
                  <a:srgbClr val="FF0000"/>
                </a:solidFill>
                <a:latin typeface="微软雅黑" panose="020B0503020204020204" pitchFamily="34" charset="-122"/>
                <a:ea typeface="微软雅黑" panose="020B0503020204020204" pitchFamily="34" charset="-122"/>
              </a:rPr>
              <a:t>递归层次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参照讲义</a:t>
            </a:r>
            <a:r>
              <a:rPr lang="en-US" altLang="zh-CN" sz="2400" dirty="0">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，将教科书上的“一分为二”的子问题划分方法，改进为“一分为三”</a:t>
            </a: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rPr>
              <a:t>，比较这</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种划分方式下，选择过程递归层次的差异</a:t>
            </a:r>
            <a:endParaRPr lang="en-US" altLang="zh-CN" sz="2400" dirty="0">
              <a:latin typeface="微软雅黑" panose="020B0503020204020204" pitchFamily="34" charset="-122"/>
              <a:ea typeface="微软雅黑" panose="020B0503020204020204" pitchFamily="34" charset="-122"/>
            </a:endParaRPr>
          </a:p>
          <a:p>
            <a:pPr>
              <a:buFont typeface="Wingdings" pitchFamily="2" charset="2"/>
              <a:buNone/>
              <a:defRPr/>
            </a:pPr>
            <a:endParaRPr lang="en-US" altLang="zh-CN" sz="2800" dirty="0"/>
          </a:p>
        </p:txBody>
      </p:sp>
    </p:spTree>
    <p:extLst>
      <p:ext uri="{BB962C8B-B14F-4D97-AF65-F5344CB8AC3E}">
        <p14:creationId xmlns:p14="http://schemas.microsoft.com/office/powerpoint/2010/main" val="200387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：最近平面点对</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2" name="矩形 1"/>
          <p:cNvSpPr/>
          <p:nvPr/>
        </p:nvSpPr>
        <p:spPr>
          <a:xfrm>
            <a:off x="356135" y="1145406"/>
            <a:ext cx="11482939" cy="4651402"/>
          </a:xfrm>
          <a:prstGeom prst="rect">
            <a:avLst/>
          </a:prstGeom>
        </p:spPr>
        <p:txBody>
          <a:bodyPr wrap="square">
            <a:spAutoFit/>
          </a:bodyPr>
          <a:lstStyle/>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采用平面最近点对算法，根据基站经纬度，挑选出</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距离非零、且最近的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距离非零、且</a:t>
            </a:r>
            <a:r>
              <a:rPr lang="zh-CN" altLang="en-US" sz="2400" dirty="0">
                <a:solidFill>
                  <a:srgbClr val="FF3300"/>
                </a:solidFill>
                <a:latin typeface="微软雅黑" panose="020B0503020204020204" pitchFamily="34" charset="-122"/>
                <a:ea typeface="微软雅黑" panose="020B0503020204020204" pitchFamily="34" charset="-122"/>
              </a:rPr>
              <a:t>次最近</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个基站</a:t>
            </a:r>
            <a:endParaRPr lang="en-US" altLang="zh-CN" sz="2400" dirty="0">
              <a:latin typeface="微软雅黑" panose="020B0503020204020204" pitchFamily="34" charset="-122"/>
              <a:ea typeface="微软雅黑" panose="020B0503020204020204" pitchFamily="34" charset="-122"/>
            </a:endParaRPr>
          </a:p>
          <a:p>
            <a:pPr>
              <a:defRPr/>
            </a:pPr>
            <a:endParaRPr lang="en-US" altLang="zh-CN" sz="2400" dirty="0">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说明：某些不同频点基站可能位置相同，如</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38400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频点、</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37950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频点基站</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要求：返回</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最近</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次最近的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个基站间距离</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最近</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次最近的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个基站点对（用基站</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ENodeBID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表示）</a:t>
            </a:r>
          </a:p>
        </p:txBody>
      </p:sp>
    </p:spTree>
    <p:extLst>
      <p:ext uri="{BB962C8B-B14F-4D97-AF65-F5344CB8AC3E}">
        <p14:creationId xmlns:p14="http://schemas.microsoft.com/office/powerpoint/2010/main" val="2197497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zh-CN" altLang="en-US" sz="2400" b="1">
                <a:solidFill>
                  <a:schemeClr val="accent5">
                    <a:lumMod val="75000"/>
                  </a:schemeClr>
                </a:solidFill>
                <a:latin typeface="微软雅黑" panose="020B0503020204020204" pitchFamily="2" charset="-122"/>
                <a:ea typeface="微软雅黑" panose="020B0503020204020204" pitchFamily="2" charset="-122"/>
              </a:rPr>
              <a:t>提交要求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981559"/>
            <a:ext cx="11567656" cy="5876441"/>
          </a:xfrm>
        </p:spPr>
        <p:txBody>
          <a:bodyPr>
            <a:normAutofit fontScale="325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b="1" dirty="0">
                <a:solidFill>
                  <a:srgbClr val="FF0000"/>
                </a:solidFill>
                <a:latin typeface="微软雅黑" panose="020B0503020204020204" pitchFamily="34" charset="-122"/>
                <a:ea typeface="微软雅黑" panose="020B0503020204020204" pitchFamily="34" charset="-122"/>
              </a:rPr>
              <a:t>一人一组，独立完成实验</a:t>
            </a:r>
            <a:endParaRPr lang="en-US" altLang="zh-CN" sz="6000" b="1" dirty="0">
              <a:solidFill>
                <a:srgbClr val="003399"/>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结果分析，总结等</a:t>
            </a:r>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endParaRPr lang="en-US" altLang="zh-CN" sz="6000" dirty="0"/>
          </a:p>
          <a:p>
            <a:pPr eaLnBrk="1" hangingPunct="1">
              <a:lnSpc>
                <a:spcPct val="90000"/>
              </a:lnSpc>
              <a:buFont typeface="Wingdings" pitchFamily="2" charset="2"/>
              <a:buNone/>
              <a:defRPr/>
            </a:pPr>
            <a:r>
              <a:rPr lang="en-US" altLang="zh-CN" sz="6000" dirty="0"/>
              <a:t>           </a:t>
            </a:r>
            <a:r>
              <a:rPr lang="zh-CN" altLang="en-US" sz="6000" dirty="0"/>
              <a:t>采用统一的实验报告封面格式</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各章课堂教学内容结束后，三周内提交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a:solidFill>
                  <a:srgbClr val="FF0000"/>
                </a:solidFill>
                <a:latin typeface="微软雅黑" panose="020B0503020204020204" pitchFamily="34" charset="-122"/>
                <a:ea typeface="微软雅黑" panose="020B0503020204020204" pitchFamily="34" charset="-122"/>
              </a:rPr>
              <a:t>不要拖到期末各章作业一起提交</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赵遵涵 </a:t>
            </a:r>
            <a:r>
              <a:rPr lang="en-US" altLang="zh-CN" sz="6000" dirty="0">
                <a:latin typeface="微软雅黑" panose="020B0503020204020204" pitchFamily="34" charset="-122"/>
                <a:ea typeface="微软雅黑" panose="020B0503020204020204" pitchFamily="34" charset="-122"/>
              </a:rPr>
              <a:t>zhaozunhan@bupt.edu.cn      </a:t>
            </a: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任课教师：</a:t>
            </a:r>
            <a:r>
              <a:rPr lang="en-US" altLang="zh-CN" sz="6000" dirty="0">
                <a:latin typeface="微软雅黑" panose="020B0503020204020204" pitchFamily="34" charset="-122"/>
                <a:ea typeface="微软雅黑" panose="020B0503020204020204" pitchFamily="34" charset="-122"/>
              </a:rPr>
              <a:t>yewen@bupt.edu.cn</a:t>
            </a:r>
          </a:p>
          <a:p>
            <a:pPr marL="0" indent="0" eaLnBrk="1" hangingPunct="1">
              <a:lnSpc>
                <a:spcPct val="90000"/>
              </a:lnSpc>
              <a:buFont typeface="Wingdings" pitchFamily="2" charset="2"/>
              <a:buNone/>
              <a:defRPr/>
            </a:pPr>
            <a:r>
              <a:rPr lang="en-US" altLang="zh-CN" sz="2800" b="1" dirty="0"/>
              <a:t>             </a:t>
            </a:r>
            <a:endParaRPr lang="en-US" altLang="zh-CN" sz="2800" dirty="0"/>
          </a:p>
        </p:txBody>
      </p:sp>
    </p:spTree>
    <p:extLst>
      <p:ext uri="{BB962C8B-B14F-4D97-AF65-F5344CB8AC3E}">
        <p14:creationId xmlns:p14="http://schemas.microsoft.com/office/powerpoint/2010/main" val="80038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8"/>
            <a:ext cx="11441722" cy="3780597"/>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二选一，编程实现下述算法</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线性时间选择</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平面最近点对</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利用</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省会城市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网络的小区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基站数据，针对线性时间选择、平面最近点对</a:t>
            </a:r>
            <a:endParaRPr lang="en-US" altLang="zh-CN" sz="2400" dirty="0">
              <a:latin typeface="微软雅黑" panose="020B0503020204020204" pitchFamily="34" charset="-122"/>
              <a:ea typeface="微软雅黑" panose="020B0503020204020204" pitchFamily="34" charset="-122"/>
            </a:endParaRPr>
          </a:p>
          <a:p>
            <a:pPr algn="l">
              <a:lnSpc>
                <a:spcPct val="125000"/>
              </a:lnSpc>
              <a:spcBef>
                <a:spcPts val="600"/>
              </a:spcBef>
            </a:pPr>
            <a:r>
              <a:rPr lang="zh-CN" altLang="en-US" sz="2400" dirty="0">
                <a:solidFill>
                  <a:schemeClr val="tx1"/>
                </a:solidFill>
                <a:latin typeface="微软雅黑" panose="020B0503020204020204" pitchFamily="34" charset="-122"/>
                <a:ea typeface="微软雅黑" panose="020B0503020204020204" pitchFamily="34" charset="-122"/>
              </a:rPr>
              <a:t>，验证算法正确性，观察分析算法的时间、空间复杂性变化</a:t>
            </a:r>
            <a:endParaRPr lang="en-US" altLang="zh-CN" sz="2400" dirty="0">
              <a:solidFill>
                <a:schemeClr val="tx1"/>
              </a:solidFill>
              <a:latin typeface="微软雅黑" panose="020B0503020204020204" pitchFamily="34" charset="-122"/>
              <a:ea typeface="微软雅黑" panose="020B0503020204020204" pitchFamily="34" charset="-122"/>
            </a:endParaRP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网络小区</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基站配置数据</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3</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31"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9"/>
            <a:ext cx="11483185" cy="2408947"/>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a:solidFill>
                  <a:schemeClr val="tx1"/>
                </a:solidFill>
                <a:latin typeface="微软雅黑" panose="020B0503020204020204" pitchFamily="34" charset="-122"/>
                <a:ea typeface="微软雅黑" panose="020B0503020204020204" pitchFamily="34" charset="-122"/>
              </a:rPr>
              <a:t>TD-LTE</a:t>
            </a:r>
            <a:r>
              <a:rPr lang="zh-CN" altLang="en-US" sz="2400" dirty="0">
                <a:solidFill>
                  <a:schemeClr val="tx1"/>
                </a:solidFill>
                <a:latin typeface="微软雅黑" panose="020B0503020204020204" pitchFamily="34" charset="-122"/>
                <a:ea typeface="微软雅黑" panose="020B0503020204020204" pitchFamily="34" charset="-122"/>
              </a:rPr>
              <a:t>网络覆盖区域由一系列小区组成，小区覆盖范围</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不同问题规模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程序运行时间；基站为小区内的用户提供无线通信服务</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个基站覆盖范围划分为多个小区、扇区</a:t>
            </a:r>
            <a:endParaRPr lang="zh-CN" altLang="en-US" sz="28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grpSp>
        <p:nvGrpSpPr>
          <p:cNvPr id="98" name="Group 86"/>
          <p:cNvGrpSpPr>
            <a:grpSpLocks/>
          </p:cNvGrpSpPr>
          <p:nvPr/>
        </p:nvGrpSpPr>
        <p:grpSpPr bwMode="auto">
          <a:xfrm>
            <a:off x="1767374" y="3260094"/>
            <a:ext cx="4175125" cy="2736850"/>
            <a:chOff x="748" y="1979"/>
            <a:chExt cx="2630" cy="1724"/>
          </a:xfrm>
        </p:grpSpPr>
        <p:sp>
          <p:nvSpPr>
            <p:cNvPr id="99" name="Freeform 5"/>
            <p:cNvSpPr>
              <a:spLocks/>
            </p:cNvSpPr>
            <p:nvPr/>
          </p:nvSpPr>
          <p:spPr bwMode="auto">
            <a:xfrm>
              <a:off x="748" y="2433"/>
              <a:ext cx="2630" cy="1270"/>
            </a:xfrm>
            <a:custGeom>
              <a:avLst/>
              <a:gdLst>
                <a:gd name="T0" fmla="*/ 14 w 4464"/>
                <a:gd name="T1" fmla="*/ 32 h 2176"/>
                <a:gd name="T2" fmla="*/ 4 w 4464"/>
                <a:gd name="T3" fmla="*/ 35 h 2176"/>
                <a:gd name="T4" fmla="*/ 8 w 4464"/>
                <a:gd name="T5" fmla="*/ 39 h 2176"/>
                <a:gd name="T6" fmla="*/ 4 w 4464"/>
                <a:gd name="T7" fmla="*/ 40 h 2176"/>
                <a:gd name="T8" fmla="*/ 0 w 4464"/>
                <a:gd name="T9" fmla="*/ 46 h 2176"/>
                <a:gd name="T10" fmla="*/ 2 w 4464"/>
                <a:gd name="T11" fmla="*/ 52 h 2176"/>
                <a:gd name="T12" fmla="*/ 8 w 4464"/>
                <a:gd name="T13" fmla="*/ 56 h 2176"/>
                <a:gd name="T14" fmla="*/ 18 w 4464"/>
                <a:gd name="T15" fmla="*/ 61 h 2176"/>
                <a:gd name="T16" fmla="*/ 32 w 4464"/>
                <a:gd name="T17" fmla="*/ 66 h 2176"/>
                <a:gd name="T18" fmla="*/ 44 w 4464"/>
                <a:gd name="T19" fmla="*/ 70 h 2176"/>
                <a:gd name="T20" fmla="*/ 42 w 4464"/>
                <a:gd name="T21" fmla="*/ 76 h 2176"/>
                <a:gd name="T22" fmla="*/ 58 w 4464"/>
                <a:gd name="T23" fmla="*/ 80 h 2176"/>
                <a:gd name="T24" fmla="*/ 77 w 4464"/>
                <a:gd name="T25" fmla="*/ 85 h 2176"/>
                <a:gd name="T26" fmla="*/ 100 w 4464"/>
                <a:gd name="T27" fmla="*/ 85 h 2176"/>
                <a:gd name="T28" fmla="*/ 106 w 4464"/>
                <a:gd name="T29" fmla="*/ 84 h 2176"/>
                <a:gd name="T30" fmla="*/ 128 w 4464"/>
                <a:gd name="T31" fmla="*/ 86 h 2176"/>
                <a:gd name="T32" fmla="*/ 143 w 4464"/>
                <a:gd name="T33" fmla="*/ 82 h 2176"/>
                <a:gd name="T34" fmla="*/ 163 w 4464"/>
                <a:gd name="T35" fmla="*/ 84 h 2176"/>
                <a:gd name="T36" fmla="*/ 168 w 4464"/>
                <a:gd name="T37" fmla="*/ 75 h 2176"/>
                <a:gd name="T38" fmla="*/ 168 w 4464"/>
                <a:gd name="T39" fmla="*/ 65 h 2176"/>
                <a:gd name="T40" fmla="*/ 170 w 4464"/>
                <a:gd name="T41" fmla="*/ 60 h 2176"/>
                <a:gd name="T42" fmla="*/ 179 w 4464"/>
                <a:gd name="T43" fmla="*/ 52 h 2176"/>
                <a:gd name="T44" fmla="*/ 179 w 4464"/>
                <a:gd name="T45" fmla="*/ 47 h 2176"/>
                <a:gd name="T46" fmla="*/ 187 w 4464"/>
                <a:gd name="T47" fmla="*/ 36 h 2176"/>
                <a:gd name="T48" fmla="*/ 177 w 4464"/>
                <a:gd name="T49" fmla="*/ 28 h 2176"/>
                <a:gd name="T50" fmla="*/ 167 w 4464"/>
                <a:gd name="T51" fmla="*/ 18 h 2176"/>
                <a:gd name="T52" fmla="*/ 154 w 4464"/>
                <a:gd name="T53" fmla="*/ 12 h 2176"/>
                <a:gd name="T54" fmla="*/ 143 w 4464"/>
                <a:gd name="T55" fmla="*/ 9 h 2176"/>
                <a:gd name="T56" fmla="*/ 110 w 4464"/>
                <a:gd name="T57" fmla="*/ 7 h 2176"/>
                <a:gd name="T58" fmla="*/ 88 w 4464"/>
                <a:gd name="T59" fmla="*/ 0 h 2176"/>
                <a:gd name="T60" fmla="*/ 82 w 4464"/>
                <a:gd name="T61" fmla="*/ 2 h 2176"/>
                <a:gd name="T62" fmla="*/ 78 w 4464"/>
                <a:gd name="T63" fmla="*/ 9 h 2176"/>
                <a:gd name="T64" fmla="*/ 64 w 4464"/>
                <a:gd name="T65" fmla="*/ 12 h 2176"/>
                <a:gd name="T66" fmla="*/ 44 w 4464"/>
                <a:gd name="T67" fmla="*/ 12 h 2176"/>
                <a:gd name="T68" fmla="*/ 36 w 4464"/>
                <a:gd name="T69" fmla="*/ 16 h 2176"/>
                <a:gd name="T70" fmla="*/ 28 w 4464"/>
                <a:gd name="T71" fmla="*/ 25 h 2176"/>
                <a:gd name="T72" fmla="*/ 22 w 4464"/>
                <a:gd name="T73" fmla="*/ 28 h 2176"/>
                <a:gd name="T74" fmla="*/ 14 w 4464"/>
                <a:gd name="T75" fmla="*/ 32 h 2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64" h="2176">
                  <a:moveTo>
                    <a:pt x="336" y="793"/>
                  </a:moveTo>
                  <a:lnTo>
                    <a:pt x="96" y="882"/>
                  </a:lnTo>
                  <a:lnTo>
                    <a:pt x="192" y="970"/>
                  </a:lnTo>
                  <a:lnTo>
                    <a:pt x="96" y="1014"/>
                  </a:lnTo>
                  <a:lnTo>
                    <a:pt x="0" y="1146"/>
                  </a:lnTo>
                  <a:lnTo>
                    <a:pt x="48" y="1322"/>
                  </a:lnTo>
                  <a:lnTo>
                    <a:pt x="192" y="1411"/>
                  </a:lnTo>
                  <a:lnTo>
                    <a:pt x="432" y="1543"/>
                  </a:lnTo>
                  <a:lnTo>
                    <a:pt x="768" y="1675"/>
                  </a:lnTo>
                  <a:lnTo>
                    <a:pt x="1056" y="1763"/>
                  </a:lnTo>
                  <a:lnTo>
                    <a:pt x="1008" y="1940"/>
                  </a:lnTo>
                  <a:lnTo>
                    <a:pt x="1392" y="2028"/>
                  </a:lnTo>
                  <a:lnTo>
                    <a:pt x="1824" y="2160"/>
                  </a:lnTo>
                  <a:lnTo>
                    <a:pt x="2400" y="2160"/>
                  </a:lnTo>
                  <a:lnTo>
                    <a:pt x="2544" y="2116"/>
                  </a:lnTo>
                  <a:lnTo>
                    <a:pt x="3055" y="2176"/>
                  </a:lnTo>
                  <a:lnTo>
                    <a:pt x="3408" y="2072"/>
                  </a:lnTo>
                  <a:lnTo>
                    <a:pt x="3888" y="2116"/>
                  </a:lnTo>
                  <a:lnTo>
                    <a:pt x="4032" y="1896"/>
                  </a:lnTo>
                  <a:lnTo>
                    <a:pt x="4032" y="1631"/>
                  </a:lnTo>
                  <a:lnTo>
                    <a:pt x="4080" y="1499"/>
                  </a:lnTo>
                  <a:lnTo>
                    <a:pt x="4272" y="1322"/>
                  </a:lnTo>
                  <a:lnTo>
                    <a:pt x="4272" y="1190"/>
                  </a:lnTo>
                  <a:lnTo>
                    <a:pt x="4464" y="926"/>
                  </a:lnTo>
                  <a:lnTo>
                    <a:pt x="4224" y="705"/>
                  </a:lnTo>
                  <a:lnTo>
                    <a:pt x="3984" y="441"/>
                  </a:lnTo>
                  <a:lnTo>
                    <a:pt x="3696" y="309"/>
                  </a:lnTo>
                  <a:lnTo>
                    <a:pt x="3408" y="220"/>
                  </a:lnTo>
                  <a:lnTo>
                    <a:pt x="2640" y="176"/>
                  </a:lnTo>
                  <a:lnTo>
                    <a:pt x="2112" y="0"/>
                  </a:lnTo>
                  <a:lnTo>
                    <a:pt x="1968" y="44"/>
                  </a:lnTo>
                  <a:lnTo>
                    <a:pt x="1872" y="220"/>
                  </a:lnTo>
                  <a:lnTo>
                    <a:pt x="1536" y="309"/>
                  </a:lnTo>
                  <a:lnTo>
                    <a:pt x="1056" y="309"/>
                  </a:lnTo>
                  <a:lnTo>
                    <a:pt x="864" y="397"/>
                  </a:lnTo>
                  <a:lnTo>
                    <a:pt x="672" y="617"/>
                  </a:lnTo>
                  <a:lnTo>
                    <a:pt x="528" y="705"/>
                  </a:lnTo>
                  <a:lnTo>
                    <a:pt x="336" y="793"/>
                  </a:lnTo>
                  <a:close/>
                </a:path>
              </a:pathLst>
            </a:custGeom>
            <a:solidFill>
              <a:srgbClr val="FFCC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00" name="Freeform 6"/>
            <p:cNvSpPr>
              <a:spLocks/>
            </p:cNvSpPr>
            <p:nvPr/>
          </p:nvSpPr>
          <p:spPr bwMode="auto">
            <a:xfrm>
              <a:off x="1398" y="2640"/>
              <a:ext cx="1429" cy="950"/>
            </a:xfrm>
            <a:custGeom>
              <a:avLst/>
              <a:gdLst>
                <a:gd name="T0" fmla="*/ 6 w 2426"/>
                <a:gd name="T1" fmla="*/ 43 h 1632"/>
                <a:gd name="T2" fmla="*/ 14 w 2426"/>
                <a:gd name="T3" fmla="*/ 43 h 1632"/>
                <a:gd name="T4" fmla="*/ 12 w 2426"/>
                <a:gd name="T5" fmla="*/ 52 h 1632"/>
                <a:gd name="T6" fmla="*/ 20 w 2426"/>
                <a:gd name="T7" fmla="*/ 58 h 1632"/>
                <a:gd name="T8" fmla="*/ 32 w 2426"/>
                <a:gd name="T9" fmla="*/ 54 h 1632"/>
                <a:gd name="T10" fmla="*/ 40 w 2426"/>
                <a:gd name="T11" fmla="*/ 51 h 1632"/>
                <a:gd name="T12" fmla="*/ 48 w 2426"/>
                <a:gd name="T13" fmla="*/ 51 h 1632"/>
                <a:gd name="T14" fmla="*/ 52 w 2426"/>
                <a:gd name="T15" fmla="*/ 56 h 1632"/>
                <a:gd name="T16" fmla="*/ 62 w 2426"/>
                <a:gd name="T17" fmla="*/ 63 h 1632"/>
                <a:gd name="T18" fmla="*/ 72 w 2426"/>
                <a:gd name="T19" fmla="*/ 63 h 1632"/>
                <a:gd name="T20" fmla="*/ 82 w 2426"/>
                <a:gd name="T21" fmla="*/ 56 h 1632"/>
                <a:gd name="T22" fmla="*/ 84 w 2426"/>
                <a:gd name="T23" fmla="*/ 51 h 1632"/>
                <a:gd name="T24" fmla="*/ 92 w 2426"/>
                <a:gd name="T25" fmla="*/ 45 h 1632"/>
                <a:gd name="T26" fmla="*/ 100 w 2426"/>
                <a:gd name="T27" fmla="*/ 41 h 1632"/>
                <a:gd name="T28" fmla="*/ 101 w 2426"/>
                <a:gd name="T29" fmla="*/ 38 h 1632"/>
                <a:gd name="T30" fmla="*/ 101 w 2426"/>
                <a:gd name="T31" fmla="*/ 32 h 1632"/>
                <a:gd name="T32" fmla="*/ 100 w 2426"/>
                <a:gd name="T33" fmla="*/ 30 h 1632"/>
                <a:gd name="T34" fmla="*/ 101 w 2426"/>
                <a:gd name="T35" fmla="*/ 29 h 1632"/>
                <a:gd name="T36" fmla="*/ 101 w 2426"/>
                <a:gd name="T37" fmla="*/ 28 h 1632"/>
                <a:gd name="T38" fmla="*/ 94 w 2426"/>
                <a:gd name="T39" fmla="*/ 19 h 1632"/>
                <a:gd name="T40" fmla="*/ 84 w 2426"/>
                <a:gd name="T41" fmla="*/ 13 h 1632"/>
                <a:gd name="T42" fmla="*/ 82 w 2426"/>
                <a:gd name="T43" fmla="*/ 6 h 1632"/>
                <a:gd name="T44" fmla="*/ 68 w 2426"/>
                <a:gd name="T45" fmla="*/ 6 h 1632"/>
                <a:gd name="T46" fmla="*/ 60 w 2426"/>
                <a:gd name="T47" fmla="*/ 0 h 1632"/>
                <a:gd name="T48" fmla="*/ 46 w 2426"/>
                <a:gd name="T49" fmla="*/ 2 h 1632"/>
                <a:gd name="T50" fmla="*/ 32 w 2426"/>
                <a:gd name="T51" fmla="*/ 6 h 1632"/>
                <a:gd name="T52" fmla="*/ 24 w 2426"/>
                <a:gd name="T53" fmla="*/ 8 h 1632"/>
                <a:gd name="T54" fmla="*/ 10 w 2426"/>
                <a:gd name="T55" fmla="*/ 15 h 1632"/>
                <a:gd name="T56" fmla="*/ 10 w 2426"/>
                <a:gd name="T57" fmla="*/ 24 h 1632"/>
                <a:gd name="T58" fmla="*/ 4 w 2426"/>
                <a:gd name="T59" fmla="*/ 28 h 1632"/>
                <a:gd name="T60" fmla="*/ 0 w 2426"/>
                <a:gd name="T61" fmla="*/ 41 h 1632"/>
                <a:gd name="T62" fmla="*/ 6 w 2426"/>
                <a:gd name="T63" fmla="*/ 43 h 1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6" h="1632">
                  <a:moveTo>
                    <a:pt x="144" y="1104"/>
                  </a:moveTo>
                  <a:lnTo>
                    <a:pt x="336" y="1104"/>
                  </a:lnTo>
                  <a:cubicBezTo>
                    <a:pt x="306" y="1326"/>
                    <a:pt x="361" y="1274"/>
                    <a:pt x="298" y="1329"/>
                  </a:cubicBezTo>
                  <a:lnTo>
                    <a:pt x="480" y="1488"/>
                  </a:lnTo>
                  <a:lnTo>
                    <a:pt x="768" y="1392"/>
                  </a:lnTo>
                  <a:lnTo>
                    <a:pt x="960" y="1296"/>
                  </a:lnTo>
                  <a:lnTo>
                    <a:pt x="1152" y="1296"/>
                  </a:lnTo>
                  <a:lnTo>
                    <a:pt x="1248" y="1440"/>
                  </a:lnTo>
                  <a:lnTo>
                    <a:pt x="1488" y="1632"/>
                  </a:lnTo>
                  <a:lnTo>
                    <a:pt x="1728" y="1632"/>
                  </a:lnTo>
                  <a:lnTo>
                    <a:pt x="1968" y="1440"/>
                  </a:lnTo>
                  <a:lnTo>
                    <a:pt x="2016" y="1296"/>
                  </a:lnTo>
                  <a:lnTo>
                    <a:pt x="2208" y="1152"/>
                  </a:lnTo>
                  <a:lnTo>
                    <a:pt x="2400" y="1056"/>
                  </a:lnTo>
                  <a:cubicBezTo>
                    <a:pt x="2408" y="1028"/>
                    <a:pt x="2426" y="1001"/>
                    <a:pt x="2426" y="971"/>
                  </a:cubicBezTo>
                  <a:cubicBezTo>
                    <a:pt x="2426" y="924"/>
                    <a:pt x="2418" y="831"/>
                    <a:pt x="2418" y="831"/>
                  </a:cubicBezTo>
                  <a:cubicBezTo>
                    <a:pt x="2412" y="810"/>
                    <a:pt x="2400" y="790"/>
                    <a:pt x="2400" y="768"/>
                  </a:cubicBezTo>
                  <a:cubicBezTo>
                    <a:pt x="2400" y="760"/>
                    <a:pt x="2416" y="760"/>
                    <a:pt x="2418" y="753"/>
                  </a:cubicBezTo>
                  <a:cubicBezTo>
                    <a:pt x="2422" y="741"/>
                    <a:pt x="2418" y="727"/>
                    <a:pt x="2418" y="714"/>
                  </a:cubicBezTo>
                  <a:lnTo>
                    <a:pt x="2256" y="480"/>
                  </a:lnTo>
                  <a:lnTo>
                    <a:pt x="2016" y="336"/>
                  </a:lnTo>
                  <a:lnTo>
                    <a:pt x="1968" y="144"/>
                  </a:lnTo>
                  <a:lnTo>
                    <a:pt x="1632" y="144"/>
                  </a:lnTo>
                  <a:lnTo>
                    <a:pt x="1440" y="0"/>
                  </a:lnTo>
                  <a:lnTo>
                    <a:pt x="1104" y="48"/>
                  </a:lnTo>
                  <a:lnTo>
                    <a:pt x="768" y="144"/>
                  </a:lnTo>
                  <a:lnTo>
                    <a:pt x="576" y="192"/>
                  </a:lnTo>
                  <a:lnTo>
                    <a:pt x="240" y="384"/>
                  </a:lnTo>
                  <a:lnTo>
                    <a:pt x="240" y="624"/>
                  </a:lnTo>
                  <a:lnTo>
                    <a:pt x="96" y="720"/>
                  </a:lnTo>
                  <a:lnTo>
                    <a:pt x="0" y="1056"/>
                  </a:lnTo>
                  <a:lnTo>
                    <a:pt x="144" y="1104"/>
                  </a:lnTo>
                  <a:close/>
                </a:path>
              </a:pathLst>
            </a:custGeom>
            <a:solidFill>
              <a:srgbClr val="FF99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01" name="Freeform 7"/>
            <p:cNvSpPr>
              <a:spLocks/>
            </p:cNvSpPr>
            <p:nvPr/>
          </p:nvSpPr>
          <p:spPr bwMode="auto">
            <a:xfrm>
              <a:off x="1746" y="2764"/>
              <a:ext cx="676" cy="306"/>
            </a:xfrm>
            <a:custGeom>
              <a:avLst/>
              <a:gdLst>
                <a:gd name="T0" fmla="*/ 0 w 2426"/>
                <a:gd name="T1" fmla="*/ 0 h 1632"/>
                <a:gd name="T2" fmla="*/ 0 w 2426"/>
                <a:gd name="T3" fmla="*/ 0 h 1632"/>
                <a:gd name="T4" fmla="*/ 0 w 2426"/>
                <a:gd name="T5" fmla="*/ 0 h 1632"/>
                <a:gd name="T6" fmla="*/ 0 w 2426"/>
                <a:gd name="T7" fmla="*/ 0 h 1632"/>
                <a:gd name="T8" fmla="*/ 0 w 2426"/>
                <a:gd name="T9" fmla="*/ 0 h 1632"/>
                <a:gd name="T10" fmla="*/ 1 w 2426"/>
                <a:gd name="T11" fmla="*/ 0 h 1632"/>
                <a:gd name="T12" fmla="*/ 1 w 2426"/>
                <a:gd name="T13" fmla="*/ 0 h 1632"/>
                <a:gd name="T14" fmla="*/ 1 w 2426"/>
                <a:gd name="T15" fmla="*/ 0 h 1632"/>
                <a:gd name="T16" fmla="*/ 1 w 2426"/>
                <a:gd name="T17" fmla="*/ 0 h 1632"/>
                <a:gd name="T18" fmla="*/ 1 w 2426"/>
                <a:gd name="T19" fmla="*/ 0 h 1632"/>
                <a:gd name="T20" fmla="*/ 1 w 2426"/>
                <a:gd name="T21" fmla="*/ 0 h 1632"/>
                <a:gd name="T22" fmla="*/ 1 w 2426"/>
                <a:gd name="T23" fmla="*/ 0 h 1632"/>
                <a:gd name="T24" fmla="*/ 1 w 2426"/>
                <a:gd name="T25" fmla="*/ 0 h 1632"/>
                <a:gd name="T26" fmla="*/ 1 w 2426"/>
                <a:gd name="T27" fmla="*/ 0 h 1632"/>
                <a:gd name="T28" fmla="*/ 1 w 2426"/>
                <a:gd name="T29" fmla="*/ 0 h 1632"/>
                <a:gd name="T30" fmla="*/ 1 w 2426"/>
                <a:gd name="T31" fmla="*/ 0 h 1632"/>
                <a:gd name="T32" fmla="*/ 1 w 2426"/>
                <a:gd name="T33" fmla="*/ 0 h 1632"/>
                <a:gd name="T34" fmla="*/ 1 w 2426"/>
                <a:gd name="T35" fmla="*/ 0 h 1632"/>
                <a:gd name="T36" fmla="*/ 1 w 2426"/>
                <a:gd name="T37" fmla="*/ 0 h 1632"/>
                <a:gd name="T38" fmla="*/ 1 w 2426"/>
                <a:gd name="T39" fmla="*/ 0 h 1632"/>
                <a:gd name="T40" fmla="*/ 1 w 2426"/>
                <a:gd name="T41" fmla="*/ 0 h 1632"/>
                <a:gd name="T42" fmla="*/ 1 w 2426"/>
                <a:gd name="T43" fmla="*/ 0 h 1632"/>
                <a:gd name="T44" fmla="*/ 1 w 2426"/>
                <a:gd name="T45" fmla="*/ 0 h 1632"/>
                <a:gd name="T46" fmla="*/ 1 w 2426"/>
                <a:gd name="T47" fmla="*/ 0 h 1632"/>
                <a:gd name="T48" fmla="*/ 1 w 2426"/>
                <a:gd name="T49" fmla="*/ 0 h 1632"/>
                <a:gd name="T50" fmla="*/ 0 w 2426"/>
                <a:gd name="T51" fmla="*/ 0 h 1632"/>
                <a:gd name="T52" fmla="*/ 0 w 2426"/>
                <a:gd name="T53" fmla="*/ 0 h 1632"/>
                <a:gd name="T54" fmla="*/ 0 w 2426"/>
                <a:gd name="T55" fmla="*/ 0 h 1632"/>
                <a:gd name="T56" fmla="*/ 0 w 2426"/>
                <a:gd name="T57" fmla="*/ 0 h 1632"/>
                <a:gd name="T58" fmla="*/ 0 w 2426"/>
                <a:gd name="T59" fmla="*/ 0 h 1632"/>
                <a:gd name="T60" fmla="*/ 0 w 2426"/>
                <a:gd name="T61" fmla="*/ 0 h 1632"/>
                <a:gd name="T62" fmla="*/ 0 w 2426"/>
                <a:gd name="T63" fmla="*/ 0 h 1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6" h="1632">
                  <a:moveTo>
                    <a:pt x="144" y="1104"/>
                  </a:moveTo>
                  <a:lnTo>
                    <a:pt x="336" y="1104"/>
                  </a:lnTo>
                  <a:cubicBezTo>
                    <a:pt x="306" y="1326"/>
                    <a:pt x="361" y="1274"/>
                    <a:pt x="298" y="1329"/>
                  </a:cubicBezTo>
                  <a:lnTo>
                    <a:pt x="480" y="1488"/>
                  </a:lnTo>
                  <a:lnTo>
                    <a:pt x="768" y="1392"/>
                  </a:lnTo>
                  <a:lnTo>
                    <a:pt x="960" y="1296"/>
                  </a:lnTo>
                  <a:lnTo>
                    <a:pt x="1152" y="1296"/>
                  </a:lnTo>
                  <a:lnTo>
                    <a:pt x="1248" y="1440"/>
                  </a:lnTo>
                  <a:lnTo>
                    <a:pt x="1488" y="1632"/>
                  </a:lnTo>
                  <a:lnTo>
                    <a:pt x="1728" y="1632"/>
                  </a:lnTo>
                  <a:lnTo>
                    <a:pt x="1968" y="1440"/>
                  </a:lnTo>
                  <a:lnTo>
                    <a:pt x="2016" y="1296"/>
                  </a:lnTo>
                  <a:lnTo>
                    <a:pt x="2208" y="1152"/>
                  </a:lnTo>
                  <a:lnTo>
                    <a:pt x="2400" y="1056"/>
                  </a:lnTo>
                  <a:cubicBezTo>
                    <a:pt x="2408" y="1028"/>
                    <a:pt x="2426" y="1001"/>
                    <a:pt x="2426" y="971"/>
                  </a:cubicBezTo>
                  <a:cubicBezTo>
                    <a:pt x="2426" y="924"/>
                    <a:pt x="2418" y="831"/>
                    <a:pt x="2418" y="831"/>
                  </a:cubicBezTo>
                  <a:cubicBezTo>
                    <a:pt x="2412" y="810"/>
                    <a:pt x="2400" y="790"/>
                    <a:pt x="2400" y="768"/>
                  </a:cubicBezTo>
                  <a:cubicBezTo>
                    <a:pt x="2400" y="760"/>
                    <a:pt x="2416" y="760"/>
                    <a:pt x="2418" y="753"/>
                  </a:cubicBezTo>
                  <a:cubicBezTo>
                    <a:pt x="2422" y="741"/>
                    <a:pt x="2418" y="727"/>
                    <a:pt x="2418" y="714"/>
                  </a:cubicBezTo>
                  <a:lnTo>
                    <a:pt x="2256" y="480"/>
                  </a:lnTo>
                  <a:lnTo>
                    <a:pt x="2016" y="336"/>
                  </a:lnTo>
                  <a:lnTo>
                    <a:pt x="1968" y="144"/>
                  </a:lnTo>
                  <a:lnTo>
                    <a:pt x="1632" y="144"/>
                  </a:lnTo>
                  <a:lnTo>
                    <a:pt x="1440" y="0"/>
                  </a:lnTo>
                  <a:lnTo>
                    <a:pt x="1104" y="48"/>
                  </a:lnTo>
                  <a:lnTo>
                    <a:pt x="768" y="144"/>
                  </a:lnTo>
                  <a:lnTo>
                    <a:pt x="576" y="192"/>
                  </a:lnTo>
                  <a:lnTo>
                    <a:pt x="240" y="384"/>
                  </a:lnTo>
                  <a:lnTo>
                    <a:pt x="240" y="624"/>
                  </a:lnTo>
                  <a:lnTo>
                    <a:pt x="96" y="720"/>
                  </a:lnTo>
                  <a:lnTo>
                    <a:pt x="0" y="1056"/>
                  </a:lnTo>
                  <a:lnTo>
                    <a:pt x="144" y="1104"/>
                  </a:lnTo>
                  <a:close/>
                </a:path>
              </a:pathLst>
            </a:custGeom>
            <a:solidFill>
              <a:srgbClr val="FF66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102" name="Group 9"/>
            <p:cNvGrpSpPr>
              <a:grpSpLocks/>
            </p:cNvGrpSpPr>
            <p:nvPr/>
          </p:nvGrpSpPr>
          <p:grpSpPr bwMode="auto">
            <a:xfrm>
              <a:off x="2025" y="2085"/>
              <a:ext cx="196" cy="872"/>
              <a:chOff x="3309" y="2339"/>
              <a:chExt cx="282" cy="869"/>
            </a:xfrm>
          </p:grpSpPr>
          <p:sp>
            <p:nvSpPr>
              <p:cNvPr id="114" name="Line 10"/>
              <p:cNvSpPr>
                <a:spLocks noChangeShapeType="1"/>
              </p:cNvSpPr>
              <p:nvPr/>
            </p:nvSpPr>
            <p:spPr bwMode="auto">
              <a:xfrm>
                <a:off x="3468" y="2400"/>
                <a:ext cx="112" cy="796"/>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11"/>
              <p:cNvSpPr>
                <a:spLocks noChangeShapeType="1"/>
              </p:cNvSpPr>
              <p:nvPr/>
            </p:nvSpPr>
            <p:spPr bwMode="auto">
              <a:xfrm flipH="1">
                <a:off x="3341" y="2400"/>
                <a:ext cx="103" cy="796"/>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12"/>
              <p:cNvSpPr>
                <a:spLocks noChangeShapeType="1"/>
              </p:cNvSpPr>
              <p:nvPr/>
            </p:nvSpPr>
            <p:spPr bwMode="auto">
              <a:xfrm flipH="1">
                <a:off x="3309" y="2391"/>
                <a:ext cx="125" cy="719"/>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13"/>
              <p:cNvSpPr>
                <a:spLocks noChangeShapeType="1"/>
              </p:cNvSpPr>
              <p:nvPr/>
            </p:nvSpPr>
            <p:spPr bwMode="auto">
              <a:xfrm>
                <a:off x="3456" y="2365"/>
                <a:ext cx="0"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14"/>
              <p:cNvSpPr>
                <a:spLocks noChangeShapeType="1"/>
              </p:cNvSpPr>
              <p:nvPr/>
            </p:nvSpPr>
            <p:spPr bwMode="auto">
              <a:xfrm flipH="1">
                <a:off x="3433" y="2361"/>
                <a:ext cx="27"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15"/>
              <p:cNvSpPr>
                <a:spLocks noChangeShapeType="1"/>
              </p:cNvSpPr>
              <p:nvPr/>
            </p:nvSpPr>
            <p:spPr bwMode="auto">
              <a:xfrm flipH="1">
                <a:off x="3428" y="2365"/>
                <a:ext cx="13"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16"/>
              <p:cNvSpPr>
                <a:spLocks noChangeShapeType="1"/>
              </p:cNvSpPr>
              <p:nvPr/>
            </p:nvSpPr>
            <p:spPr bwMode="auto">
              <a:xfrm>
                <a:off x="3436" y="2383"/>
                <a:ext cx="16" cy="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17"/>
              <p:cNvSpPr>
                <a:spLocks noChangeShapeType="1"/>
              </p:cNvSpPr>
              <p:nvPr/>
            </p:nvSpPr>
            <p:spPr bwMode="auto">
              <a:xfrm flipV="1">
                <a:off x="3427" y="2354"/>
                <a:ext cx="5" cy="2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18"/>
              <p:cNvSpPr>
                <a:spLocks noChangeShapeType="1"/>
              </p:cNvSpPr>
              <p:nvPr/>
            </p:nvSpPr>
            <p:spPr bwMode="auto">
              <a:xfrm>
                <a:off x="3444" y="2365"/>
                <a:ext cx="0"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19"/>
              <p:cNvSpPr>
                <a:spLocks noChangeShapeType="1"/>
              </p:cNvSpPr>
              <p:nvPr/>
            </p:nvSpPr>
            <p:spPr bwMode="auto">
              <a:xfrm flipH="1" flipV="1">
                <a:off x="3440" y="2339"/>
                <a:ext cx="20" cy="3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20"/>
              <p:cNvSpPr>
                <a:spLocks noChangeShapeType="1"/>
              </p:cNvSpPr>
              <p:nvPr/>
            </p:nvSpPr>
            <p:spPr bwMode="auto">
              <a:xfrm flipH="1">
                <a:off x="3433" y="2345"/>
                <a:ext cx="13" cy="1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21"/>
              <p:cNvSpPr>
                <a:spLocks noChangeShapeType="1"/>
              </p:cNvSpPr>
              <p:nvPr/>
            </p:nvSpPr>
            <p:spPr bwMode="auto">
              <a:xfrm flipH="1" flipV="1">
                <a:off x="3368" y="3060"/>
                <a:ext cx="223" cy="14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22"/>
              <p:cNvSpPr>
                <a:spLocks noChangeShapeType="1"/>
              </p:cNvSpPr>
              <p:nvPr/>
            </p:nvSpPr>
            <p:spPr bwMode="auto">
              <a:xfrm flipV="1">
                <a:off x="3376" y="2958"/>
                <a:ext cx="168" cy="1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23"/>
              <p:cNvSpPr>
                <a:spLocks noChangeShapeType="1"/>
              </p:cNvSpPr>
              <p:nvPr/>
            </p:nvSpPr>
            <p:spPr bwMode="auto">
              <a:xfrm flipH="1" flipV="1">
                <a:off x="3383" y="2874"/>
                <a:ext cx="169" cy="9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24"/>
              <p:cNvSpPr>
                <a:spLocks noChangeShapeType="1"/>
              </p:cNvSpPr>
              <p:nvPr/>
            </p:nvSpPr>
            <p:spPr bwMode="auto">
              <a:xfrm flipV="1">
                <a:off x="3391" y="2809"/>
                <a:ext cx="128" cy="7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25"/>
              <p:cNvSpPr>
                <a:spLocks noChangeShapeType="1"/>
              </p:cNvSpPr>
              <p:nvPr/>
            </p:nvSpPr>
            <p:spPr bwMode="auto">
              <a:xfrm flipH="1" flipV="1">
                <a:off x="3398" y="2738"/>
                <a:ext cx="129" cy="7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26"/>
              <p:cNvSpPr>
                <a:spLocks noChangeShapeType="1"/>
              </p:cNvSpPr>
              <p:nvPr/>
            </p:nvSpPr>
            <p:spPr bwMode="auto">
              <a:xfrm flipV="1">
                <a:off x="3406" y="2682"/>
                <a:ext cx="91" cy="6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Line 27"/>
              <p:cNvSpPr>
                <a:spLocks noChangeShapeType="1"/>
              </p:cNvSpPr>
              <p:nvPr/>
            </p:nvSpPr>
            <p:spPr bwMode="auto">
              <a:xfrm flipH="1" flipV="1">
                <a:off x="3410" y="2630"/>
                <a:ext cx="95"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28"/>
              <p:cNvSpPr>
                <a:spLocks noChangeShapeType="1"/>
              </p:cNvSpPr>
              <p:nvPr/>
            </p:nvSpPr>
            <p:spPr bwMode="auto">
              <a:xfrm flipV="1">
                <a:off x="3418" y="2581"/>
                <a:ext cx="66" cy="5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29"/>
              <p:cNvSpPr>
                <a:spLocks noChangeShapeType="1"/>
              </p:cNvSpPr>
              <p:nvPr/>
            </p:nvSpPr>
            <p:spPr bwMode="auto">
              <a:xfrm flipH="1" flipV="1">
                <a:off x="3418" y="2547"/>
                <a:ext cx="74" cy="4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30"/>
              <p:cNvSpPr>
                <a:spLocks noChangeShapeType="1"/>
              </p:cNvSpPr>
              <p:nvPr/>
            </p:nvSpPr>
            <p:spPr bwMode="auto">
              <a:xfrm flipV="1">
                <a:off x="3426" y="2512"/>
                <a:ext cx="49" cy="4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31"/>
              <p:cNvSpPr>
                <a:spLocks noChangeShapeType="1"/>
              </p:cNvSpPr>
              <p:nvPr/>
            </p:nvSpPr>
            <p:spPr bwMode="auto">
              <a:xfrm flipH="1" flipV="1">
                <a:off x="3423" y="2483"/>
                <a:ext cx="60" cy="3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32"/>
              <p:cNvSpPr>
                <a:spLocks noChangeShapeType="1"/>
              </p:cNvSpPr>
              <p:nvPr/>
            </p:nvSpPr>
            <p:spPr bwMode="auto">
              <a:xfrm flipV="1">
                <a:off x="3431" y="2459"/>
                <a:ext cx="31"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33"/>
              <p:cNvSpPr>
                <a:spLocks noChangeShapeType="1"/>
              </p:cNvSpPr>
              <p:nvPr/>
            </p:nvSpPr>
            <p:spPr bwMode="auto">
              <a:xfrm flipH="1" flipV="1">
                <a:off x="3428" y="2436"/>
                <a:ext cx="42" cy="3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34"/>
              <p:cNvSpPr>
                <a:spLocks noChangeShapeType="1"/>
              </p:cNvSpPr>
              <p:nvPr/>
            </p:nvSpPr>
            <p:spPr bwMode="auto">
              <a:xfrm flipV="1">
                <a:off x="3436" y="2412"/>
                <a:ext cx="19"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35"/>
              <p:cNvSpPr>
                <a:spLocks noChangeShapeType="1"/>
              </p:cNvSpPr>
              <p:nvPr/>
            </p:nvSpPr>
            <p:spPr bwMode="auto">
              <a:xfrm flipH="1" flipV="1">
                <a:off x="3433" y="2393"/>
                <a:ext cx="30" cy="2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36"/>
              <p:cNvSpPr>
                <a:spLocks noChangeShapeType="1"/>
              </p:cNvSpPr>
              <p:nvPr/>
            </p:nvSpPr>
            <p:spPr bwMode="auto">
              <a:xfrm flipV="1">
                <a:off x="3441" y="2384"/>
                <a:ext cx="9" cy="1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37"/>
              <p:cNvSpPr>
                <a:spLocks noChangeShapeType="1"/>
              </p:cNvSpPr>
              <p:nvPr/>
            </p:nvSpPr>
            <p:spPr bwMode="auto">
              <a:xfrm>
                <a:off x="3441" y="2385"/>
                <a:ext cx="9" cy="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38"/>
              <p:cNvSpPr>
                <a:spLocks noChangeShapeType="1"/>
              </p:cNvSpPr>
              <p:nvPr/>
            </p:nvSpPr>
            <p:spPr bwMode="auto">
              <a:xfrm flipH="1">
                <a:off x="3428" y="2401"/>
                <a:ext cx="30" cy="1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39"/>
              <p:cNvSpPr>
                <a:spLocks noChangeShapeType="1"/>
              </p:cNvSpPr>
              <p:nvPr/>
            </p:nvSpPr>
            <p:spPr bwMode="auto">
              <a:xfrm>
                <a:off x="3436" y="2424"/>
                <a:ext cx="24"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40"/>
              <p:cNvSpPr>
                <a:spLocks noChangeShapeType="1"/>
              </p:cNvSpPr>
              <p:nvPr/>
            </p:nvSpPr>
            <p:spPr bwMode="auto">
              <a:xfrm flipH="1">
                <a:off x="3428" y="2442"/>
                <a:ext cx="40" cy="1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41"/>
              <p:cNvSpPr>
                <a:spLocks noChangeShapeType="1"/>
              </p:cNvSpPr>
              <p:nvPr/>
            </p:nvSpPr>
            <p:spPr bwMode="auto">
              <a:xfrm>
                <a:off x="3436" y="2469"/>
                <a:ext cx="29" cy="1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42"/>
              <p:cNvSpPr>
                <a:spLocks noChangeShapeType="1"/>
              </p:cNvSpPr>
              <p:nvPr/>
            </p:nvSpPr>
            <p:spPr bwMode="auto">
              <a:xfrm flipH="1">
                <a:off x="3418" y="2491"/>
                <a:ext cx="55" cy="2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43"/>
              <p:cNvSpPr>
                <a:spLocks noChangeShapeType="1"/>
              </p:cNvSpPr>
              <p:nvPr/>
            </p:nvSpPr>
            <p:spPr bwMode="auto">
              <a:xfrm>
                <a:off x="3426" y="2525"/>
                <a:ext cx="49" cy="2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44"/>
              <p:cNvSpPr>
                <a:spLocks noChangeShapeType="1"/>
              </p:cNvSpPr>
              <p:nvPr/>
            </p:nvSpPr>
            <p:spPr bwMode="auto">
              <a:xfrm flipH="1">
                <a:off x="3415" y="2553"/>
                <a:ext cx="68" cy="3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45"/>
              <p:cNvSpPr>
                <a:spLocks noChangeShapeType="1"/>
              </p:cNvSpPr>
              <p:nvPr/>
            </p:nvSpPr>
            <p:spPr bwMode="auto">
              <a:xfrm>
                <a:off x="3423" y="2595"/>
                <a:ext cx="66" cy="3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46"/>
              <p:cNvSpPr>
                <a:spLocks noChangeShapeType="1"/>
              </p:cNvSpPr>
              <p:nvPr/>
            </p:nvSpPr>
            <p:spPr bwMode="auto">
              <a:xfrm flipH="1">
                <a:off x="3405" y="2638"/>
                <a:ext cx="92" cy="4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47"/>
              <p:cNvSpPr>
                <a:spLocks noChangeShapeType="1"/>
              </p:cNvSpPr>
              <p:nvPr/>
            </p:nvSpPr>
            <p:spPr bwMode="auto">
              <a:xfrm>
                <a:off x="3413" y="2690"/>
                <a:ext cx="96" cy="4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48"/>
              <p:cNvSpPr>
                <a:spLocks noChangeShapeType="1"/>
              </p:cNvSpPr>
              <p:nvPr/>
            </p:nvSpPr>
            <p:spPr bwMode="auto">
              <a:xfrm flipH="1">
                <a:off x="3391" y="2744"/>
                <a:ext cx="126"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49"/>
              <p:cNvSpPr>
                <a:spLocks noChangeShapeType="1"/>
              </p:cNvSpPr>
              <p:nvPr/>
            </p:nvSpPr>
            <p:spPr bwMode="auto">
              <a:xfrm>
                <a:off x="3401" y="2812"/>
                <a:ext cx="128"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50"/>
              <p:cNvSpPr>
                <a:spLocks noChangeShapeType="1"/>
              </p:cNvSpPr>
              <p:nvPr/>
            </p:nvSpPr>
            <p:spPr bwMode="auto">
              <a:xfrm flipH="1">
                <a:off x="3376" y="2877"/>
                <a:ext cx="161" cy="8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51"/>
              <p:cNvSpPr>
                <a:spLocks noChangeShapeType="1"/>
              </p:cNvSpPr>
              <p:nvPr/>
            </p:nvSpPr>
            <p:spPr bwMode="auto">
              <a:xfrm>
                <a:off x="3384" y="2966"/>
                <a:ext cx="174" cy="9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52"/>
              <p:cNvSpPr>
                <a:spLocks noChangeShapeType="1"/>
              </p:cNvSpPr>
              <p:nvPr/>
            </p:nvSpPr>
            <p:spPr bwMode="auto">
              <a:xfrm flipH="1">
                <a:off x="3351" y="3065"/>
                <a:ext cx="215" cy="13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53"/>
              <p:cNvSpPr>
                <a:spLocks noChangeShapeType="1"/>
              </p:cNvSpPr>
              <p:nvPr/>
            </p:nvSpPr>
            <p:spPr bwMode="auto">
              <a:xfrm flipH="1" flipV="1">
                <a:off x="3334" y="3031"/>
                <a:ext cx="15" cy="17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54"/>
              <p:cNvSpPr>
                <a:spLocks noChangeShapeType="1"/>
              </p:cNvSpPr>
              <p:nvPr/>
            </p:nvSpPr>
            <p:spPr bwMode="auto">
              <a:xfrm flipV="1">
                <a:off x="3330" y="3064"/>
                <a:ext cx="26" cy="6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55"/>
              <p:cNvSpPr>
                <a:spLocks noChangeShapeType="1"/>
              </p:cNvSpPr>
              <p:nvPr/>
            </p:nvSpPr>
            <p:spPr bwMode="auto">
              <a:xfrm flipH="1" flipV="1">
                <a:off x="3346" y="2935"/>
                <a:ext cx="18" cy="13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56"/>
              <p:cNvSpPr>
                <a:spLocks noChangeShapeType="1"/>
              </p:cNvSpPr>
              <p:nvPr/>
            </p:nvSpPr>
            <p:spPr bwMode="auto">
              <a:xfrm flipV="1">
                <a:off x="3354" y="2876"/>
                <a:ext cx="22" cy="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57"/>
              <p:cNvSpPr>
                <a:spLocks noChangeShapeType="1"/>
              </p:cNvSpPr>
              <p:nvPr/>
            </p:nvSpPr>
            <p:spPr bwMode="auto">
              <a:xfrm flipH="1" flipV="1">
                <a:off x="3368" y="2791"/>
                <a:ext cx="16" cy="9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58"/>
              <p:cNvSpPr>
                <a:spLocks noChangeShapeType="1"/>
              </p:cNvSpPr>
              <p:nvPr/>
            </p:nvSpPr>
            <p:spPr bwMode="auto">
              <a:xfrm flipV="1">
                <a:off x="3376" y="2736"/>
                <a:ext cx="15" cy="6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59"/>
              <p:cNvSpPr>
                <a:spLocks noChangeShapeType="1"/>
              </p:cNvSpPr>
              <p:nvPr/>
            </p:nvSpPr>
            <p:spPr bwMode="auto">
              <a:xfrm flipH="1" flipV="1">
                <a:off x="3383" y="2665"/>
                <a:ext cx="16" cy="7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60"/>
              <p:cNvSpPr>
                <a:spLocks noChangeShapeType="1"/>
              </p:cNvSpPr>
              <p:nvPr/>
            </p:nvSpPr>
            <p:spPr bwMode="auto">
              <a:xfrm flipV="1">
                <a:off x="3391" y="2628"/>
                <a:ext cx="7" cy="4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61"/>
              <p:cNvSpPr>
                <a:spLocks noChangeShapeType="1"/>
              </p:cNvSpPr>
              <p:nvPr/>
            </p:nvSpPr>
            <p:spPr bwMode="auto">
              <a:xfrm flipH="1" flipV="1">
                <a:off x="3396" y="2578"/>
                <a:ext cx="10" cy="5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62"/>
              <p:cNvSpPr>
                <a:spLocks noChangeShapeType="1"/>
              </p:cNvSpPr>
              <p:nvPr/>
            </p:nvSpPr>
            <p:spPr bwMode="auto">
              <a:xfrm flipV="1">
                <a:off x="3404" y="2545"/>
                <a:ext cx="1" cy="4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63"/>
              <p:cNvSpPr>
                <a:spLocks noChangeShapeType="1"/>
              </p:cNvSpPr>
              <p:nvPr/>
            </p:nvSpPr>
            <p:spPr bwMode="auto">
              <a:xfrm flipV="1">
                <a:off x="3409" y="2521"/>
                <a:ext cx="0"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64"/>
              <p:cNvSpPr>
                <a:spLocks noChangeShapeType="1"/>
              </p:cNvSpPr>
              <p:nvPr/>
            </p:nvSpPr>
            <p:spPr bwMode="auto">
              <a:xfrm flipV="1">
                <a:off x="3342" y="2958"/>
                <a:ext cx="26" cy="8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65"/>
              <p:cNvSpPr>
                <a:spLocks noChangeShapeType="1"/>
              </p:cNvSpPr>
              <p:nvPr/>
            </p:nvSpPr>
            <p:spPr bwMode="auto">
              <a:xfrm flipH="1" flipV="1">
                <a:off x="3359" y="2849"/>
                <a:ext cx="17" cy="11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66"/>
              <p:cNvSpPr>
                <a:spLocks noChangeShapeType="1"/>
              </p:cNvSpPr>
              <p:nvPr/>
            </p:nvSpPr>
            <p:spPr bwMode="auto">
              <a:xfrm flipV="1">
                <a:off x="3367" y="2802"/>
                <a:ext cx="14" cy="5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Line 67"/>
              <p:cNvSpPr>
                <a:spLocks noChangeShapeType="1"/>
              </p:cNvSpPr>
              <p:nvPr/>
            </p:nvSpPr>
            <p:spPr bwMode="auto">
              <a:xfrm flipH="1" flipV="1">
                <a:off x="3376" y="2716"/>
                <a:ext cx="13" cy="9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68"/>
              <p:cNvSpPr>
                <a:spLocks noChangeShapeType="1"/>
              </p:cNvSpPr>
              <p:nvPr/>
            </p:nvSpPr>
            <p:spPr bwMode="auto">
              <a:xfrm flipV="1">
                <a:off x="3384" y="2680"/>
                <a:ext cx="12" cy="4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69"/>
              <p:cNvSpPr>
                <a:spLocks noChangeShapeType="1"/>
              </p:cNvSpPr>
              <p:nvPr/>
            </p:nvSpPr>
            <p:spPr bwMode="auto">
              <a:xfrm flipH="1" flipV="1">
                <a:off x="3391" y="2621"/>
                <a:ext cx="13" cy="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70"/>
              <p:cNvSpPr>
                <a:spLocks noChangeShapeType="1"/>
              </p:cNvSpPr>
              <p:nvPr/>
            </p:nvSpPr>
            <p:spPr bwMode="auto">
              <a:xfrm flipV="1">
                <a:off x="3399" y="2578"/>
                <a:ext cx="2" cy="5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71"/>
              <p:cNvSpPr>
                <a:spLocks noChangeShapeType="1"/>
              </p:cNvSpPr>
              <p:nvPr/>
            </p:nvSpPr>
            <p:spPr bwMode="auto">
              <a:xfrm flipV="1">
                <a:off x="3405" y="2540"/>
                <a:ext cx="0" cy="4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 name="Group 72"/>
            <p:cNvGrpSpPr>
              <a:grpSpLocks/>
            </p:cNvGrpSpPr>
            <p:nvPr/>
          </p:nvGrpSpPr>
          <p:grpSpPr bwMode="auto">
            <a:xfrm>
              <a:off x="2018" y="1979"/>
              <a:ext cx="103" cy="211"/>
              <a:chOff x="3300" y="2236"/>
              <a:chExt cx="148" cy="211"/>
            </a:xfrm>
          </p:grpSpPr>
          <p:sp>
            <p:nvSpPr>
              <p:cNvPr id="112" name="Line 73"/>
              <p:cNvSpPr>
                <a:spLocks noChangeShapeType="1"/>
              </p:cNvSpPr>
              <p:nvPr/>
            </p:nvSpPr>
            <p:spPr bwMode="auto">
              <a:xfrm flipH="1">
                <a:off x="3322" y="2361"/>
                <a:ext cx="1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AutoShape 74"/>
              <p:cNvSpPr>
                <a:spLocks noChangeArrowheads="1"/>
              </p:cNvSpPr>
              <p:nvPr/>
            </p:nvSpPr>
            <p:spPr bwMode="auto">
              <a:xfrm flipH="1">
                <a:off x="3300" y="2236"/>
                <a:ext cx="41" cy="211"/>
              </a:xfrm>
              <a:prstGeom prst="cube">
                <a:avLst>
                  <a:gd name="adj" fmla="val 67736"/>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 name="Group 75"/>
            <p:cNvGrpSpPr>
              <a:grpSpLocks/>
            </p:cNvGrpSpPr>
            <p:nvPr/>
          </p:nvGrpSpPr>
          <p:grpSpPr bwMode="auto">
            <a:xfrm>
              <a:off x="2131" y="1979"/>
              <a:ext cx="98" cy="211"/>
              <a:chOff x="3460" y="2236"/>
              <a:chExt cx="140" cy="211"/>
            </a:xfrm>
          </p:grpSpPr>
          <p:sp>
            <p:nvSpPr>
              <p:cNvPr id="110" name="Line 76"/>
              <p:cNvSpPr>
                <a:spLocks noChangeShapeType="1"/>
              </p:cNvSpPr>
              <p:nvPr/>
            </p:nvSpPr>
            <p:spPr bwMode="auto">
              <a:xfrm>
                <a:off x="3460" y="2361"/>
                <a:ext cx="1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AutoShape 77"/>
              <p:cNvSpPr>
                <a:spLocks noChangeArrowheads="1"/>
              </p:cNvSpPr>
              <p:nvPr/>
            </p:nvSpPr>
            <p:spPr bwMode="auto">
              <a:xfrm>
                <a:off x="3559" y="2236"/>
                <a:ext cx="41" cy="211"/>
              </a:xfrm>
              <a:prstGeom prst="cube">
                <a:avLst>
                  <a:gd name="adj" fmla="val 67736"/>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 name="AutoShape 78"/>
            <p:cNvSpPr>
              <a:spLocks noChangeArrowheads="1"/>
            </p:cNvSpPr>
            <p:nvPr/>
          </p:nvSpPr>
          <p:spPr bwMode="auto">
            <a:xfrm>
              <a:off x="2782" y="2813"/>
              <a:ext cx="243" cy="74"/>
            </a:xfrm>
            <a:prstGeom prst="rightArrow">
              <a:avLst>
                <a:gd name="adj1" fmla="val 50000"/>
                <a:gd name="adj2" fmla="val 164204"/>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 name="Object 79">
              <a:hlinkClick r:id="" action="ppaction://ole?verb=0"/>
            </p:cNvPr>
            <p:cNvGraphicFramePr>
              <a:graphicFrameLocks/>
            </p:cNvGraphicFramePr>
            <p:nvPr/>
          </p:nvGraphicFramePr>
          <p:xfrm>
            <a:off x="3062" y="2451"/>
            <a:ext cx="279" cy="580"/>
          </p:xfrm>
          <a:graphic>
            <a:graphicData uri="http://schemas.openxmlformats.org/presentationml/2006/ole">
              <mc:AlternateContent xmlns:mc="http://schemas.openxmlformats.org/markup-compatibility/2006">
                <mc:Choice xmlns:v="urn:schemas-microsoft-com:vml" Requires="v">
                  <p:oleObj name="Clip" r:id="rId2" imgW="3429000" imgH="4953000" progId="MS_ClipArt_Gallery.2">
                    <p:embed/>
                  </p:oleObj>
                </mc:Choice>
                <mc:Fallback>
                  <p:oleObj name="Clip" r:id="rId2" imgW="3429000" imgH="4953000" progId="MS_ClipArt_Gallery.2">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 y="2451"/>
                          <a:ext cx="279" cy="5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 name="Line 80"/>
            <p:cNvSpPr>
              <a:spLocks noChangeShapeType="1"/>
            </p:cNvSpPr>
            <p:nvPr/>
          </p:nvSpPr>
          <p:spPr bwMode="auto">
            <a:xfrm flipH="1" flipV="1">
              <a:off x="2361" y="2123"/>
              <a:ext cx="590" cy="489"/>
            </a:xfrm>
            <a:prstGeom prst="line">
              <a:avLst/>
            </a:prstGeom>
            <a:noFill/>
            <a:ln w="9525">
              <a:solidFill>
                <a:schemeClr val="bg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81"/>
            <p:cNvSpPr>
              <a:spLocks noChangeShapeType="1"/>
            </p:cNvSpPr>
            <p:nvPr/>
          </p:nvSpPr>
          <p:spPr bwMode="auto">
            <a:xfrm>
              <a:off x="2170" y="3242"/>
              <a:ext cx="1051" cy="4"/>
            </a:xfrm>
            <a:prstGeom prst="line">
              <a:avLst/>
            </a:prstGeom>
            <a:noFill/>
            <a:ln w="9525">
              <a:solidFill>
                <a:schemeClr val="bg1"/>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82"/>
            <p:cNvSpPr>
              <a:spLocks noChangeShapeType="1"/>
            </p:cNvSpPr>
            <p:nvPr/>
          </p:nvSpPr>
          <p:spPr bwMode="auto">
            <a:xfrm flipH="1" flipV="1">
              <a:off x="2200" y="2160"/>
              <a:ext cx="907" cy="49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6" name="Group 101"/>
          <p:cNvGrpSpPr>
            <a:grpSpLocks/>
          </p:cNvGrpSpPr>
          <p:nvPr/>
        </p:nvGrpSpPr>
        <p:grpSpPr bwMode="auto">
          <a:xfrm>
            <a:off x="6880711" y="2972756"/>
            <a:ext cx="3457575" cy="3429000"/>
            <a:chOff x="2880" y="1842"/>
            <a:chExt cx="2496" cy="2352"/>
          </a:xfrm>
        </p:grpSpPr>
        <p:sp>
          <p:nvSpPr>
            <p:cNvPr id="177" name="Oval 88"/>
            <p:cNvSpPr>
              <a:spLocks noChangeArrowheads="1"/>
            </p:cNvSpPr>
            <p:nvPr/>
          </p:nvSpPr>
          <p:spPr bwMode="auto">
            <a:xfrm>
              <a:off x="2880" y="1842"/>
              <a:ext cx="2496" cy="235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89"/>
            <p:cNvSpPr>
              <a:spLocks noChangeShapeType="1"/>
            </p:cNvSpPr>
            <p:nvPr/>
          </p:nvSpPr>
          <p:spPr bwMode="auto">
            <a:xfrm>
              <a:off x="4128" y="3004"/>
              <a:ext cx="1248" cy="1"/>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Line 90"/>
            <p:cNvSpPr>
              <a:spLocks noChangeShapeType="1"/>
            </p:cNvSpPr>
            <p:nvPr/>
          </p:nvSpPr>
          <p:spPr bwMode="auto">
            <a:xfrm flipH="1">
              <a:off x="3447" y="3004"/>
              <a:ext cx="681" cy="996"/>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 name="Line 91"/>
            <p:cNvSpPr>
              <a:spLocks noChangeShapeType="1"/>
            </p:cNvSpPr>
            <p:nvPr/>
          </p:nvSpPr>
          <p:spPr bwMode="auto">
            <a:xfrm>
              <a:off x="3391" y="2063"/>
              <a:ext cx="737" cy="941"/>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 name="Arc 92"/>
            <p:cNvSpPr>
              <a:spLocks/>
            </p:cNvSpPr>
            <p:nvPr/>
          </p:nvSpPr>
          <p:spPr bwMode="auto">
            <a:xfrm>
              <a:off x="4043" y="2895"/>
              <a:ext cx="170" cy="111"/>
            </a:xfrm>
            <a:custGeom>
              <a:avLst/>
              <a:gdLst>
                <a:gd name="T0" fmla="*/ 0 w 21600"/>
                <a:gd name="T1" fmla="*/ 0 h 21555"/>
                <a:gd name="T2" fmla="*/ 0 w 21600"/>
                <a:gd name="T3" fmla="*/ 0 h 21555"/>
                <a:gd name="T4" fmla="*/ 0 w 21600"/>
                <a:gd name="T5" fmla="*/ 0 h 21555"/>
                <a:gd name="T6" fmla="*/ 0 60000 65536"/>
                <a:gd name="T7" fmla="*/ 0 60000 65536"/>
                <a:gd name="T8" fmla="*/ 0 60000 65536"/>
              </a:gdLst>
              <a:ahLst/>
              <a:cxnLst>
                <a:cxn ang="T6">
                  <a:pos x="T0" y="T1"/>
                </a:cxn>
                <a:cxn ang="T7">
                  <a:pos x="T2" y="T3"/>
                </a:cxn>
                <a:cxn ang="T8">
                  <a:pos x="T4" y="T5"/>
                </a:cxn>
              </a:cxnLst>
              <a:rect l="0" t="0" r="r" b="b"/>
              <a:pathLst>
                <a:path w="21600" h="21555" fill="none" extrusionOk="0">
                  <a:moveTo>
                    <a:pt x="1387" y="-1"/>
                  </a:moveTo>
                  <a:cubicBezTo>
                    <a:pt x="12754" y="731"/>
                    <a:pt x="21600" y="10164"/>
                    <a:pt x="21600" y="21555"/>
                  </a:cubicBezTo>
                </a:path>
                <a:path w="21600" h="21555" stroke="0" extrusionOk="0">
                  <a:moveTo>
                    <a:pt x="1387" y="-1"/>
                  </a:moveTo>
                  <a:cubicBezTo>
                    <a:pt x="12754" y="731"/>
                    <a:pt x="21600" y="10164"/>
                    <a:pt x="21600" y="21555"/>
                  </a:cubicBezTo>
                  <a:lnTo>
                    <a:pt x="0" y="21555"/>
                  </a:lnTo>
                  <a:lnTo>
                    <a:pt x="1387"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Freeform 93"/>
            <p:cNvSpPr>
              <a:spLocks/>
            </p:cNvSpPr>
            <p:nvPr/>
          </p:nvSpPr>
          <p:spPr bwMode="auto">
            <a:xfrm>
              <a:off x="4038" y="2921"/>
              <a:ext cx="33" cy="166"/>
            </a:xfrm>
            <a:custGeom>
              <a:avLst/>
              <a:gdLst>
                <a:gd name="T0" fmla="*/ 0 w 104"/>
                <a:gd name="T1" fmla="*/ 0 h 240"/>
                <a:gd name="T2" fmla="*/ 0 w 104"/>
                <a:gd name="T3" fmla="*/ 16 h 240"/>
                <a:gd name="T4" fmla="*/ 0 w 104"/>
                <a:gd name="T5" fmla="*/ 26 h 240"/>
                <a:gd name="T6" fmla="*/ 0 60000 65536"/>
                <a:gd name="T7" fmla="*/ 0 60000 65536"/>
                <a:gd name="T8" fmla="*/ 0 60000 65536"/>
              </a:gdLst>
              <a:ahLst/>
              <a:cxnLst>
                <a:cxn ang="T6">
                  <a:pos x="T0" y="T1"/>
                </a:cxn>
                <a:cxn ang="T7">
                  <a:pos x="T2" y="T3"/>
                </a:cxn>
                <a:cxn ang="T8">
                  <a:pos x="T4" y="T5"/>
                </a:cxn>
              </a:cxnLst>
              <a:rect l="0" t="0" r="r" b="b"/>
              <a:pathLst>
                <a:path w="104" h="240">
                  <a:moveTo>
                    <a:pt x="56" y="0"/>
                  </a:moveTo>
                  <a:cubicBezTo>
                    <a:pt x="28" y="52"/>
                    <a:pt x="0" y="104"/>
                    <a:pt x="8" y="144"/>
                  </a:cubicBezTo>
                  <a:cubicBezTo>
                    <a:pt x="16" y="184"/>
                    <a:pt x="88" y="224"/>
                    <a:pt x="104" y="2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 name="Freeform 94"/>
            <p:cNvSpPr>
              <a:spLocks/>
            </p:cNvSpPr>
            <p:nvPr/>
          </p:nvSpPr>
          <p:spPr bwMode="auto">
            <a:xfrm>
              <a:off x="4100" y="3004"/>
              <a:ext cx="85" cy="65"/>
            </a:xfrm>
            <a:custGeom>
              <a:avLst/>
              <a:gdLst>
                <a:gd name="T0" fmla="*/ 6 w 144"/>
                <a:gd name="T1" fmla="*/ 0 h 112"/>
                <a:gd name="T2" fmla="*/ 4 w 144"/>
                <a:gd name="T3" fmla="*/ 3 h 112"/>
                <a:gd name="T4" fmla="*/ 0 w 144"/>
                <a:gd name="T5" fmla="*/ 3 h 112"/>
                <a:gd name="T6" fmla="*/ 0 60000 65536"/>
                <a:gd name="T7" fmla="*/ 0 60000 65536"/>
                <a:gd name="T8" fmla="*/ 0 60000 65536"/>
              </a:gdLst>
              <a:ahLst/>
              <a:cxnLst>
                <a:cxn ang="T6">
                  <a:pos x="T0" y="T1"/>
                </a:cxn>
                <a:cxn ang="T7">
                  <a:pos x="T2" y="T3"/>
                </a:cxn>
                <a:cxn ang="T8">
                  <a:pos x="T4" y="T5"/>
                </a:cxn>
              </a:cxnLst>
              <a:rect l="0" t="0" r="r" b="b"/>
              <a:pathLst>
                <a:path w="144" h="112">
                  <a:moveTo>
                    <a:pt x="144" y="0"/>
                  </a:moveTo>
                  <a:cubicBezTo>
                    <a:pt x="132" y="40"/>
                    <a:pt x="120" y="80"/>
                    <a:pt x="96" y="96"/>
                  </a:cubicBezTo>
                  <a:cubicBezTo>
                    <a:pt x="72" y="112"/>
                    <a:pt x="16" y="96"/>
                    <a:pt x="0" y="9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 name="Text Box 95"/>
            <p:cNvSpPr txBox="1">
              <a:spLocks noChangeArrowheads="1"/>
            </p:cNvSpPr>
            <p:nvPr/>
          </p:nvSpPr>
          <p:spPr bwMode="auto">
            <a:xfrm>
              <a:off x="4059" y="2417"/>
              <a:ext cx="97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rPr>
                <a:t>cell/sector1</a:t>
              </a:r>
            </a:p>
          </p:txBody>
        </p:sp>
        <p:sp>
          <p:nvSpPr>
            <p:cNvPr id="185" name="Text Box 96"/>
            <p:cNvSpPr txBox="1">
              <a:spLocks noChangeArrowheads="1"/>
            </p:cNvSpPr>
            <p:nvPr/>
          </p:nvSpPr>
          <p:spPr bwMode="auto">
            <a:xfrm>
              <a:off x="3016" y="2825"/>
              <a:ext cx="10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cell3/</a:t>
              </a:r>
              <a:r>
                <a:rPr kumimoji="1" lang="en-US" altLang="zh-CN" sz="2000">
                  <a:latin typeface="Times New Roman" pitchFamily="18" charset="0"/>
                </a:rPr>
                <a:t>sector3</a:t>
              </a:r>
            </a:p>
          </p:txBody>
        </p:sp>
        <p:sp>
          <p:nvSpPr>
            <p:cNvPr id="186" name="Text Box 97"/>
            <p:cNvSpPr txBox="1">
              <a:spLocks noChangeArrowheads="1"/>
            </p:cNvSpPr>
            <p:nvPr/>
          </p:nvSpPr>
          <p:spPr bwMode="auto">
            <a:xfrm>
              <a:off x="4059" y="3279"/>
              <a:ext cx="1090"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cell2/</a:t>
              </a:r>
              <a:r>
                <a:rPr kumimoji="1" lang="en-US" altLang="zh-CN" sz="2000">
                  <a:latin typeface="Times New Roman" pitchFamily="18" charset="0"/>
                </a:rPr>
                <a:t>sector2</a:t>
              </a:r>
            </a:p>
          </p:txBody>
        </p:sp>
        <p:sp>
          <p:nvSpPr>
            <p:cNvPr id="187" name="Text Box 99"/>
            <p:cNvSpPr txBox="1">
              <a:spLocks noChangeArrowheads="1"/>
            </p:cNvSpPr>
            <p:nvPr/>
          </p:nvSpPr>
          <p:spPr bwMode="auto">
            <a:xfrm>
              <a:off x="3923" y="2886"/>
              <a:ext cx="4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rPr>
                <a:t>BTS</a:t>
              </a:r>
            </a:p>
          </p:txBody>
        </p:sp>
      </p:grpSp>
    </p:spTree>
    <p:extLst>
      <p:ext uri="{BB962C8B-B14F-4D97-AF65-F5344CB8AC3E}">
        <p14:creationId xmlns:p14="http://schemas.microsoft.com/office/powerpoint/2010/main" val="426760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xxx</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省会城市</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网络结构</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4" y="984633"/>
            <a:ext cx="7748338" cy="492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193" y="1082414"/>
            <a:ext cx="2808469" cy="36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925" y="1072362"/>
            <a:ext cx="2251075"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76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xxx</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省会城市</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网络结构</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5</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8" name="Rectangle 3"/>
          <p:cNvSpPr>
            <a:spLocks noGrp="1" noChangeArrowheads="1"/>
          </p:cNvSpPr>
          <p:nvPr>
            <p:ph type="body" idx="1"/>
          </p:nvPr>
        </p:nvSpPr>
        <p:spPr>
          <a:xfrm>
            <a:off x="341697" y="1039528"/>
            <a:ext cx="11487751" cy="4897956"/>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基站</a:t>
            </a:r>
            <a:r>
              <a:rPr lang="en-US" altLang="zh-CN" sz="2400" dirty="0">
                <a:latin typeface="微软雅黑" panose="020B0503020204020204" pitchFamily="34" charset="-122"/>
                <a:ea typeface="微软雅黑" panose="020B0503020204020204" pitchFamily="34" charset="-122"/>
              </a:rPr>
              <a:t>1030</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a:t>
            </a:r>
            <a:r>
              <a:rPr lang="en-US" altLang="zh-CN" sz="2400" dirty="0">
                <a:latin typeface="微软雅黑" panose="020B0503020204020204" pitchFamily="34" charset="-122"/>
                <a:ea typeface="微软雅黑" panose="020B0503020204020204" pitchFamily="34" charset="-122"/>
              </a:rPr>
              <a:t>2920</a:t>
            </a:r>
            <a:r>
              <a:rPr lang="zh-CN" altLang="en-US" sz="2400" dirty="0">
                <a:latin typeface="微软雅黑" panose="020B0503020204020204" pitchFamily="34" charset="-122"/>
                <a:ea typeface="微软雅黑" panose="020B0503020204020204" pitchFamily="34" charset="-122"/>
              </a:rPr>
              <a:t>个</a:t>
            </a:r>
          </a:p>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区域</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横向 </a:t>
            </a:r>
            <a:r>
              <a:rPr lang="en-US" altLang="zh-CN" sz="2400" dirty="0">
                <a:latin typeface="微软雅黑" panose="020B0503020204020204" pitchFamily="34" charset="-122"/>
                <a:ea typeface="微软雅黑" panose="020B0503020204020204" pitchFamily="34" charset="-122"/>
              </a:rPr>
              <a:t>22,356m</a:t>
            </a:r>
            <a:r>
              <a:rPr lang="zh-CN" altLang="en-US" sz="2400" dirty="0">
                <a:latin typeface="微软雅黑" panose="020B0503020204020204" pitchFamily="34" charset="-122"/>
                <a:ea typeface="微软雅黑" panose="020B0503020204020204" pitchFamily="34" charset="-122"/>
              </a:rPr>
              <a:t>，纵向 </a:t>
            </a:r>
            <a:r>
              <a:rPr lang="en-US" altLang="zh-CN" sz="2400" dirty="0">
                <a:latin typeface="微软雅黑" panose="020B0503020204020204" pitchFamily="34" charset="-122"/>
                <a:ea typeface="微软雅黑" panose="020B0503020204020204" pitchFamily="34" charset="-122"/>
              </a:rPr>
              <a:t>16,389m</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经度范围 </a:t>
            </a:r>
            <a:r>
              <a:rPr lang="en-US" altLang="zh-CN" sz="2400" dirty="0">
                <a:latin typeface="微软雅黑" panose="020B0503020204020204" pitchFamily="34" charset="-122"/>
                <a:ea typeface="微软雅黑" panose="020B0503020204020204" pitchFamily="34" charset="-122"/>
              </a:rPr>
              <a:t>(102.673290, 102.895277) </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纬度范围  </a:t>
            </a:r>
            <a:r>
              <a:rPr lang="en-US" altLang="zh-CN" sz="2400" dirty="0">
                <a:latin typeface="微软雅黑" panose="020B0503020204020204" pitchFamily="34" charset="-122"/>
                <a:ea typeface="微软雅黑" panose="020B0503020204020204" pitchFamily="34" charset="-122"/>
              </a:rPr>
              <a:t>(24.955100, 25.102470)          </a:t>
            </a:r>
          </a:p>
          <a:p>
            <a:pPr>
              <a:buFont typeface="Wingdings" pitchFamily="2" charset="2"/>
              <a:buNone/>
            </a:pPr>
            <a:r>
              <a:rPr lang="zh-CN" altLang="en-US" sz="2800" dirty="0"/>
              <a:t>    </a:t>
            </a:r>
          </a:p>
        </p:txBody>
      </p:sp>
    </p:spTree>
    <p:extLst>
      <p:ext uri="{BB962C8B-B14F-4D97-AF65-F5344CB8AC3E}">
        <p14:creationId xmlns:p14="http://schemas.microsoft.com/office/powerpoint/2010/main" val="389477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经度</a:t>
            </a:r>
            <a:r>
              <a:rPr lang="en-US" altLang="zh-CN" sz="2400" dirty="0"/>
              <a:t>)longitude: 102.756000    </a:t>
            </a:r>
          </a:p>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纬度</a:t>
            </a:r>
            <a:r>
              <a:rPr lang="en-US" altLang="zh-CN" sz="2400" dirty="0"/>
              <a:t>)Latitude: 25.040070  </a:t>
            </a:r>
          </a:p>
          <a:p>
            <a:pPr marL="342900" indent="-342900" algn="l">
              <a:lnSpc>
                <a:spcPct val="125000"/>
              </a:lnSpc>
              <a:spcBef>
                <a:spcPts val="600"/>
              </a:spcBef>
              <a:buFont typeface="Wingdings" panose="05000000000000000000" pitchFamily="2" charset="2"/>
              <a:buChar char="l"/>
            </a:pPr>
            <a:r>
              <a:rPr lang="zh-CN" altLang="en-US" sz="2400" dirty="0"/>
              <a:t>包含</a:t>
            </a:r>
            <a:r>
              <a:rPr lang="en-US" altLang="zh-CN" sz="2400" dirty="0"/>
              <a:t>3</a:t>
            </a:r>
            <a:r>
              <a:rPr lang="zh-CN" altLang="en-US" sz="2400" dirty="0"/>
              <a:t>个小区</a:t>
            </a:r>
            <a:endParaRPr lang="en-US" altLang="zh-CN" sz="2400" dirty="0"/>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示例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ENODEBID 566999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23" y="2768114"/>
            <a:ext cx="31432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709161" y="3411052"/>
            <a:ext cx="2857500"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566999_3</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25.040070 </a:t>
            </a:r>
            <a:endParaRPr lang="zh-CN" altLang="en-US" dirty="0">
              <a:solidFill>
                <a:schemeClr val="tx1"/>
              </a:solidFill>
            </a:endParaRPr>
          </a:p>
          <a:p>
            <a:pPr algn="ctr">
              <a:defRPr/>
            </a:pPr>
            <a:endParaRPr lang="zh-CN" altLang="en-US" dirty="0">
              <a:solidFill>
                <a:schemeClr val="tx1"/>
              </a:solidFill>
            </a:endParaRPr>
          </a:p>
        </p:txBody>
      </p:sp>
      <p:sp>
        <p:nvSpPr>
          <p:cNvPr id="9" name="矩形 8"/>
          <p:cNvSpPr/>
          <p:nvPr/>
        </p:nvSpPr>
        <p:spPr>
          <a:xfrm>
            <a:off x="7209848" y="2339489"/>
            <a:ext cx="2928938"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566999_1</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  </a:t>
            </a:r>
            <a:endParaRPr lang="zh-CN" altLang="en-US" dirty="0">
              <a:solidFill>
                <a:schemeClr val="tx1"/>
              </a:solidFill>
            </a:endParaRPr>
          </a:p>
          <a:p>
            <a:pPr algn="ctr">
              <a:defRPr/>
            </a:pPr>
            <a:endParaRPr lang="zh-CN" altLang="en-US" dirty="0">
              <a:solidFill>
                <a:schemeClr val="tx1"/>
              </a:solidFill>
            </a:endParaRPr>
          </a:p>
        </p:txBody>
      </p:sp>
      <p:sp>
        <p:nvSpPr>
          <p:cNvPr id="10" name="矩形 9"/>
          <p:cNvSpPr/>
          <p:nvPr/>
        </p:nvSpPr>
        <p:spPr>
          <a:xfrm>
            <a:off x="7281286" y="4482614"/>
            <a:ext cx="2928937"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566999_2</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25.040070  </a:t>
            </a:r>
            <a:endParaRPr lang="zh-CN" altLang="en-US" dirty="0">
              <a:solidFill>
                <a:schemeClr val="tx1"/>
              </a:solidFill>
            </a:endParaRPr>
          </a:p>
          <a:p>
            <a:pPr algn="ctr">
              <a:defRPr/>
            </a:pPr>
            <a:endParaRPr lang="zh-CN" altLang="en-US" dirty="0">
              <a:solidFill>
                <a:schemeClr val="tx1"/>
              </a:solidFill>
            </a:endParaRPr>
          </a:p>
        </p:txBody>
      </p:sp>
      <p:cxnSp>
        <p:nvCxnSpPr>
          <p:cNvPr id="11" name="直接箭头连接符 10"/>
          <p:cNvCxnSpPr>
            <a:stCxn id="8" idx="3"/>
          </p:cNvCxnSpPr>
          <p:nvPr/>
        </p:nvCxnSpPr>
        <p:spPr>
          <a:xfrm>
            <a:off x="4566661" y="4090502"/>
            <a:ext cx="928687" cy="3206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1"/>
          </p:cNvCxnSpPr>
          <p:nvPr/>
        </p:nvCxnSpPr>
        <p:spPr>
          <a:xfrm rot="10800000" flipV="1">
            <a:off x="6209723" y="3017352"/>
            <a:ext cx="1000125" cy="11080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10800000">
            <a:off x="6566911" y="4839802"/>
            <a:ext cx="714375" cy="5000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488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经度</a:t>
            </a:r>
            <a:r>
              <a:rPr lang="en-US" altLang="zh-CN" sz="2400" dirty="0"/>
              <a:t>)longitude: 102.747000   </a:t>
            </a:r>
          </a:p>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纬度</a:t>
            </a:r>
            <a:r>
              <a:rPr lang="en-US" altLang="zh-CN" sz="2400" dirty="0"/>
              <a:t>)Latitude:   25.041300  </a:t>
            </a:r>
          </a:p>
          <a:p>
            <a:pPr marL="342900" indent="-342900" algn="l">
              <a:lnSpc>
                <a:spcPct val="125000"/>
              </a:lnSpc>
              <a:spcBef>
                <a:spcPts val="600"/>
              </a:spcBef>
              <a:buFont typeface="Wingdings" panose="05000000000000000000" pitchFamily="2" charset="2"/>
              <a:buChar char="l"/>
            </a:pPr>
            <a:r>
              <a:rPr lang="zh-CN" altLang="en-US" sz="2400" dirty="0"/>
              <a:t>包含</a:t>
            </a:r>
            <a:r>
              <a:rPr lang="en-US" altLang="zh-CN" sz="2400" dirty="0"/>
              <a:t>3</a:t>
            </a:r>
            <a:r>
              <a:rPr lang="zh-CN" altLang="en-US" sz="2400" dirty="0"/>
              <a:t>个小区</a:t>
            </a:r>
            <a:endParaRPr lang="en-US" altLang="zh-CN" sz="2400" dirty="0"/>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示例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ENODEBID 565696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214" y="2465872"/>
            <a:ext cx="33337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1428901" y="3180247"/>
            <a:ext cx="2571750"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565696_3</a:t>
            </a:r>
          </a:p>
          <a:p>
            <a:pPr algn="ctr">
              <a:defRPr/>
            </a:pPr>
            <a:r>
              <a:rPr lang="en-US" altLang="zh-CN" dirty="0">
                <a:solidFill>
                  <a:schemeClr val="tx1"/>
                </a:solidFill>
              </a:rPr>
              <a:t>longitude: 102.747000 </a:t>
            </a:r>
          </a:p>
          <a:p>
            <a:pPr algn="ctr">
              <a:defRPr/>
            </a:pPr>
            <a:r>
              <a:rPr lang="en-US" altLang="zh-CN" dirty="0">
                <a:solidFill>
                  <a:schemeClr val="tx1"/>
                </a:solidFill>
              </a:rPr>
              <a:t>Latitude: 25.041300</a:t>
            </a:r>
            <a:endParaRPr lang="zh-CN" altLang="en-US" dirty="0">
              <a:solidFill>
                <a:schemeClr val="tx1"/>
              </a:solidFill>
            </a:endParaRPr>
          </a:p>
        </p:txBody>
      </p:sp>
      <p:sp>
        <p:nvSpPr>
          <p:cNvPr id="16" name="矩形 15"/>
          <p:cNvSpPr/>
          <p:nvPr/>
        </p:nvSpPr>
        <p:spPr>
          <a:xfrm>
            <a:off x="7215339" y="2394435"/>
            <a:ext cx="3071812"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565696_1</a:t>
            </a:r>
          </a:p>
          <a:p>
            <a:pPr algn="ctr">
              <a:defRPr/>
            </a:pPr>
            <a:r>
              <a:rPr lang="en-US" altLang="zh-CN" dirty="0">
                <a:solidFill>
                  <a:schemeClr val="tx1"/>
                </a:solidFill>
              </a:rPr>
              <a:t>longitude: 102.747000 </a:t>
            </a:r>
          </a:p>
          <a:p>
            <a:pPr algn="ctr">
              <a:defRPr/>
            </a:pPr>
            <a:r>
              <a:rPr lang="en-US" altLang="zh-CN" dirty="0">
                <a:solidFill>
                  <a:schemeClr val="tx1"/>
                </a:solidFill>
              </a:rPr>
              <a:t>Latitude: 25.041300 </a:t>
            </a:r>
            <a:endParaRPr lang="zh-CN" altLang="en-US" dirty="0">
              <a:solidFill>
                <a:schemeClr val="tx1"/>
              </a:solidFill>
            </a:endParaRPr>
          </a:p>
          <a:p>
            <a:pPr algn="ctr">
              <a:defRPr/>
            </a:pPr>
            <a:endParaRPr lang="zh-CN" altLang="en-US" dirty="0">
              <a:solidFill>
                <a:schemeClr val="tx1"/>
              </a:solidFill>
            </a:endParaRPr>
          </a:p>
        </p:txBody>
      </p:sp>
      <p:sp>
        <p:nvSpPr>
          <p:cNvPr id="17" name="矩形 16"/>
          <p:cNvSpPr/>
          <p:nvPr/>
        </p:nvSpPr>
        <p:spPr>
          <a:xfrm>
            <a:off x="7215339" y="4180372"/>
            <a:ext cx="3071812"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565696_2</a:t>
            </a:r>
          </a:p>
          <a:p>
            <a:pPr algn="ctr">
              <a:defRPr/>
            </a:pPr>
            <a:r>
              <a:rPr lang="en-US" altLang="zh-CN" dirty="0">
                <a:solidFill>
                  <a:schemeClr val="tx1"/>
                </a:solidFill>
              </a:rPr>
              <a:t>longitude: 102.747000 </a:t>
            </a:r>
          </a:p>
          <a:p>
            <a:pPr algn="ctr">
              <a:defRPr/>
            </a:pPr>
            <a:r>
              <a:rPr lang="en-US" altLang="zh-CN" dirty="0">
                <a:solidFill>
                  <a:schemeClr val="tx1"/>
                </a:solidFill>
              </a:rPr>
              <a:t>Latitude: 25.041300 </a:t>
            </a:r>
            <a:endParaRPr lang="zh-CN" altLang="en-US" dirty="0">
              <a:solidFill>
                <a:schemeClr val="tx1"/>
              </a:solidFill>
            </a:endParaRPr>
          </a:p>
        </p:txBody>
      </p:sp>
      <p:cxnSp>
        <p:nvCxnSpPr>
          <p:cNvPr id="18" name="直接箭头连接符 17"/>
          <p:cNvCxnSpPr/>
          <p:nvPr/>
        </p:nvCxnSpPr>
        <p:spPr>
          <a:xfrm>
            <a:off x="4000651" y="3894622"/>
            <a:ext cx="928688" cy="5000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p:cNvCxnSpPr>
          <p:nvPr/>
        </p:nvCxnSpPr>
        <p:spPr>
          <a:xfrm rot="10800000" flipV="1">
            <a:off x="5572276" y="3072297"/>
            <a:ext cx="1643063" cy="2508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1"/>
          </p:cNvCxnSpPr>
          <p:nvPr/>
        </p:nvCxnSpPr>
        <p:spPr>
          <a:xfrm rot="10800000">
            <a:off x="6500964" y="4216885"/>
            <a:ext cx="714375" cy="6429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zh-CN" altLang="en-US" sz="2400" dirty="0"/>
              <a:t>参见文件“</a:t>
            </a:r>
            <a:r>
              <a:rPr lang="en-US" altLang="zh-CN" sz="2400" dirty="0"/>
              <a:t>1033</a:t>
            </a:r>
            <a:r>
              <a:rPr lang="zh-CN" altLang="en-US" sz="2400" dirty="0"/>
              <a:t>个基站数据”</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基站标识</a:t>
            </a:r>
            <a:r>
              <a:rPr lang="en-US" altLang="zh-CN" sz="2400" dirty="0"/>
              <a:t>ENODEBID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基站经度</a:t>
            </a:r>
            <a:r>
              <a:rPr lang="en-US" altLang="zh-CN" sz="2400" dirty="0"/>
              <a:t>LONGITUDE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基站纬度</a:t>
            </a:r>
            <a:r>
              <a:rPr lang="en-US" altLang="zh-CN" sz="2400" dirty="0"/>
              <a:t>LATITUDE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a:t>
            </a:r>
            <a:r>
              <a:rPr lang="en-US" altLang="zh-CN" sz="2400" dirty="0"/>
              <a:t>k-</a:t>
            </a:r>
            <a:r>
              <a:rPr lang="en-US" altLang="zh-CN" sz="2400" dirty="0" err="1"/>
              <a:t>dist</a:t>
            </a:r>
            <a:r>
              <a:rPr lang="zh-CN" altLang="en-US" sz="2400" dirty="0"/>
              <a:t>距离</a:t>
            </a:r>
            <a:r>
              <a:rPr lang="en-US" altLang="zh-CN" sz="2400" dirty="0"/>
              <a:t>K_DIST</a:t>
            </a:r>
          </a:p>
          <a:p>
            <a:pPr marL="800100" lvl="1" indent="-342900">
              <a:lnSpc>
                <a:spcPct val="125000"/>
              </a:lnSpc>
              <a:spcBef>
                <a:spcPts val="600"/>
              </a:spcBef>
              <a:buClr>
                <a:srgbClr val="FF0000"/>
              </a:buClr>
              <a:buSzPct val="80000"/>
              <a:buFont typeface="Arial" panose="020B0604020202020204" pitchFamily="34" charset="0"/>
              <a:buChar char="—"/>
            </a:pPr>
            <a:r>
              <a:rPr lang="zh-CN" altLang="en-US" sz="2400" dirty="0"/>
              <a:t>离该基站最近的</a:t>
            </a:r>
            <a:r>
              <a:rPr lang="en-US" altLang="zh-CN" sz="2400" dirty="0"/>
              <a:t>k</a:t>
            </a:r>
            <a:r>
              <a:rPr lang="zh-CN" altLang="en-US" sz="2400" dirty="0"/>
              <a:t>个基站的平均距离，或者：离该基站第</a:t>
            </a:r>
            <a:r>
              <a:rPr lang="en-US" altLang="zh-CN" sz="2400" dirty="0"/>
              <a:t>k</a:t>
            </a:r>
            <a:r>
              <a:rPr lang="zh-CN" altLang="en-US" sz="2400" dirty="0"/>
              <a:t>近的基站距离</a:t>
            </a:r>
            <a:r>
              <a:rPr lang="en-US" altLang="zh-CN" sz="2400" dirty="0"/>
              <a:t>, e.g. k=3,4</a:t>
            </a:r>
            <a:endParaRPr lang="zh-CN" altLang="en-US"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50885668"/>
              </p:ext>
            </p:extLst>
          </p:nvPr>
        </p:nvGraphicFramePr>
        <p:xfrm>
          <a:off x="6804025" y="1557338"/>
          <a:ext cx="2016125" cy="1765300"/>
        </p:xfrm>
        <a:graphic>
          <a:graphicData uri="http://schemas.openxmlformats.org/presentationml/2006/ole">
            <mc:AlternateContent xmlns:mc="http://schemas.openxmlformats.org/markup-compatibility/2006">
              <mc:Choice xmlns:v="urn:schemas-microsoft-com:vml" Requires="v">
                <p:oleObj name="Worksheet" showAsIcon="1" r:id="rId2" imgW="914400" imgH="800280" progId="Excel.Sheet.8">
                  <p:embed/>
                </p:oleObj>
              </mc:Choice>
              <mc:Fallback>
                <p:oleObj name="Worksheet" showAsIcon="1" r:id="rId2" imgW="914400" imgH="800280" progId="Excel.Sheet.8">
                  <p:embed/>
                  <p:pic>
                    <p:nvPicPr>
                      <p:cNvPr id="0" name="Object 4"/>
                      <p:cNvPicPr>
                        <a:picLocks noChangeAspect="1" noChangeArrowheads="1"/>
                      </p:cNvPicPr>
                      <p:nvPr/>
                    </p:nvPicPr>
                    <p:blipFill>
                      <a:blip r:embed="rId3"/>
                      <a:srcRect/>
                      <a:stretch>
                        <a:fillRect/>
                      </a:stretch>
                    </p:blipFill>
                    <p:spPr bwMode="auto">
                      <a:xfrm>
                        <a:off x="6804025" y="1557338"/>
                        <a:ext cx="20161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9146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t>参见文件“</a:t>
            </a:r>
            <a:r>
              <a:rPr lang="en-US" altLang="zh-CN" sz="2400" dirty="0"/>
              <a:t>tbcellkm1030-v2”</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小区标识</a:t>
            </a:r>
            <a:r>
              <a:rPr lang="en-US" altLang="zh-CN" sz="2400" dirty="0"/>
              <a:t>SECTOR_ID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小区名称</a:t>
            </a:r>
            <a:r>
              <a:rPr lang="en-US" altLang="zh-CN" sz="2400" dirty="0"/>
              <a:t>SECTOR_NAME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基站标识</a:t>
            </a:r>
            <a:r>
              <a:rPr lang="en-US" altLang="zh-CN" sz="2400" dirty="0"/>
              <a:t>ENODEBID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基站名称</a:t>
            </a:r>
            <a:r>
              <a:rPr lang="en-US" altLang="zh-CN" sz="2400" dirty="0"/>
              <a:t>ENODENAME</a:t>
            </a:r>
            <a:endParaRPr lang="zh-CN" altLang="en-US"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基站经度</a:t>
            </a:r>
            <a:r>
              <a:rPr lang="en-US" altLang="zh-CN" sz="2400" dirty="0"/>
              <a:t>LONGITUDE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基站纬度</a:t>
            </a:r>
            <a:r>
              <a:rPr lang="en-US" altLang="zh-CN" sz="2400" dirty="0"/>
              <a:t>LATITUDE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a:t>
            </a:r>
            <a:r>
              <a:rPr lang="en-US" altLang="zh-CN" sz="2400" dirty="0"/>
              <a:t>k-</a:t>
            </a:r>
            <a:r>
              <a:rPr lang="en-US" altLang="zh-CN" sz="2400" dirty="0" err="1"/>
              <a:t>dist</a:t>
            </a:r>
            <a:r>
              <a:rPr lang="zh-CN" altLang="en-US" sz="2400" dirty="0"/>
              <a:t>距离</a:t>
            </a:r>
            <a:r>
              <a:rPr lang="en-US" altLang="zh-CN" sz="2400" dirty="0"/>
              <a:t>K_DIST</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小区天线方位角</a:t>
            </a:r>
            <a:r>
              <a:rPr lang="en-US" altLang="zh-CN" sz="2400" dirty="0"/>
              <a:t>AZIMUTH</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小区天线高度</a:t>
            </a:r>
            <a:r>
              <a:rPr lang="en-US" altLang="zh-CN" sz="2400" dirty="0"/>
              <a:t>'HEIGHT</a:t>
            </a:r>
            <a:endParaRPr lang="zh-CN" altLang="en-US"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小区数据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2023/11/7</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61245665"/>
              </p:ext>
            </p:extLst>
          </p:nvPr>
        </p:nvGraphicFramePr>
        <p:xfrm>
          <a:off x="9250178" y="1113503"/>
          <a:ext cx="1871663" cy="1636713"/>
        </p:xfrm>
        <a:graphic>
          <a:graphicData uri="http://schemas.openxmlformats.org/presentationml/2006/ole">
            <mc:AlternateContent xmlns:mc="http://schemas.openxmlformats.org/markup-compatibility/2006">
              <mc:Choice xmlns:v="urn:schemas-microsoft-com:vml" Requires="v">
                <p:oleObj name="工作表" showAsIcon="1" r:id="rId2" imgW="914400" imgH="800280" progId="Excel.Sheet.8">
                  <p:embed/>
                </p:oleObj>
              </mc:Choice>
              <mc:Fallback>
                <p:oleObj name="工作表" showAsIcon="1" r:id="rId2" imgW="914400" imgH="800280" progId="Excel.Shee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178" y="1113503"/>
                        <a:ext cx="1871663" cy="163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13104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2158</TotalTime>
  <Words>1128</Words>
  <Application>Microsoft Office PowerPoint</Application>
  <PresentationFormat>宽屏</PresentationFormat>
  <Paragraphs>170</Paragraphs>
  <Slides>15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4</vt:i4>
      </vt:variant>
      <vt:variant>
        <vt:lpstr>幻灯片标题</vt:lpstr>
      </vt:variant>
      <vt:variant>
        <vt:i4>15</vt:i4>
      </vt:variant>
    </vt:vector>
  </HeadingPairs>
  <TitlesOfParts>
    <vt:vector size="27" baseType="lpstr">
      <vt:lpstr>等线</vt:lpstr>
      <vt:lpstr>黑体</vt:lpstr>
      <vt:lpstr>微软雅黑</vt:lpstr>
      <vt:lpstr>Arial</vt:lpstr>
      <vt:lpstr>Arial Black</vt:lpstr>
      <vt:lpstr>Times New Roman</vt:lpstr>
      <vt:lpstr>Wingdings</vt:lpstr>
      <vt:lpstr>Office 主题​​</vt:lpstr>
      <vt:lpstr>Clip</vt:lpstr>
      <vt:lpstr>Worksheet</vt:lpstr>
      <vt:lpstr>工作表</vt:lpstr>
      <vt:lpstr>Equation</vt:lpstr>
      <vt:lpstr>PowerPoint 演示文稿</vt:lpstr>
      <vt:lpstr>实验内容 </vt:lpstr>
      <vt:lpstr>实验数据2：TD-LTE网络小区/基站配置数据</vt:lpstr>
      <vt:lpstr>xxx省会城市TD-LTE网络结构</vt:lpstr>
      <vt:lpstr>xxx省会城市TD-LTE网络结构</vt:lpstr>
      <vt:lpstr>示例1：基站ENODEBID 566999 </vt:lpstr>
      <vt:lpstr>示例2：基站ENODEBID 565696 </vt:lpstr>
      <vt:lpstr>基站数据 </vt:lpstr>
      <vt:lpstr>小区数据 </vt:lpstr>
      <vt:lpstr>根据两点经纬度求两点间距离</vt:lpstr>
      <vt:lpstr>根据两点经纬度求两点间距离代码</vt:lpstr>
      <vt:lpstr>根据两点经纬度求两点间距离代码</vt:lpstr>
      <vt:lpstr>作业1：线性时间选择</vt:lpstr>
      <vt:lpstr>作业2：最近平面点对</vt:lpstr>
      <vt:lpstr>作业提交要求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Wen Ye</cp:lastModifiedBy>
  <cp:revision>197</cp:revision>
  <dcterms:created xsi:type="dcterms:W3CDTF">2020-08-02T02:26:56Z</dcterms:created>
  <dcterms:modified xsi:type="dcterms:W3CDTF">2023-11-07T04:52:25Z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